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4.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Layouts/slideLayout10.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diagrams/drawing1.xml" ContentType="application/vnd.ms-office.drawingml.diagramDrawing+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colors1.xml" ContentType="application/vnd.openxmlformats-officedocument.drawingml.diagramColors+xml"/>
  <Override PartName="/ppt/diagrams/quickStyle1.xml" ContentType="application/vnd.openxmlformats-officedocument.drawingml.diagramStyle+xml"/>
  <Override PartName="/ppt/notesMasters/notesMaster1.xml" ContentType="application/vnd.openxmlformats-officedocument.presentationml.notesMaster+xml"/>
  <Override PartName="/ppt/diagrams/layout1.xml" ContentType="application/vnd.openxmlformats-officedocument.drawingml.diagramLayout+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4773" r:id="rId2"/>
  </p:sldMasterIdLst>
  <p:notesMasterIdLst>
    <p:notesMasterId r:id="rId17"/>
  </p:notesMasterIdLst>
  <p:handoutMasterIdLst>
    <p:handoutMasterId r:id="rId18"/>
  </p:handoutMasterIdLst>
  <p:sldIdLst>
    <p:sldId id="596" r:id="rId3"/>
    <p:sldId id="605" r:id="rId4"/>
    <p:sldId id="606" r:id="rId5"/>
    <p:sldId id="597" r:id="rId6"/>
    <p:sldId id="616" r:id="rId7"/>
    <p:sldId id="617" r:id="rId8"/>
    <p:sldId id="612" r:id="rId9"/>
    <p:sldId id="598" r:id="rId10"/>
    <p:sldId id="615" r:id="rId11"/>
    <p:sldId id="614" r:id="rId12"/>
    <p:sldId id="609" r:id="rId13"/>
    <p:sldId id="613" r:id="rId14"/>
    <p:sldId id="610" r:id="rId15"/>
    <p:sldId id="599"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33FF"/>
    <a:srgbClr val="003399"/>
    <a:srgbClr val="000099"/>
    <a:srgbClr val="000066"/>
    <a:srgbClr val="3366FF"/>
    <a:srgbClr val="000000"/>
    <a:srgbClr val="99FF99"/>
    <a:srgbClr val="33CC33"/>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Stile chiaro 2 - Color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8" autoAdjust="0"/>
    <p:restoredTop sz="94660" autoAdjust="0"/>
  </p:normalViewPr>
  <p:slideViewPr>
    <p:cSldViewPr>
      <p:cViewPr varScale="1">
        <p:scale>
          <a:sx n="84" d="100"/>
          <a:sy n="84" d="100"/>
        </p:scale>
        <p:origin x="-336" y="-78"/>
      </p:cViewPr>
      <p:guideLst>
        <p:guide orient="horz" pos="3378"/>
        <p:guide orient="horz" pos="4156"/>
        <p:guide orient="horz" pos="2289"/>
        <p:guide orient="horz" pos="2505"/>
        <p:guide orient="horz" pos="4110"/>
        <p:guide pos="2880"/>
        <p:guide pos="1020"/>
        <p:guide pos="385"/>
        <p:guide pos="5759"/>
        <p:guide pos="590"/>
        <p:guide pos="6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8" d="100"/>
          <a:sy n="38" d="100"/>
        </p:scale>
        <p:origin x="-2458" y="-86"/>
      </p:cViewPr>
      <p:guideLst>
        <p:guide orient="horz" pos="2928"/>
        <p:guide pos="220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26" Type="http://schemas.openxmlformats.org/officeDocument/2006/relationships/customXml" Target="../customXml/item4.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5"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ustomXml" Target="../customXml/item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17EBBC-4B22-40C7-AFA1-1A33B07A5B6A}" type="doc">
      <dgm:prSet loTypeId="urn:microsoft.com/office/officeart/2005/8/layout/radial6" loCatId="relationship" qsTypeId="urn:microsoft.com/office/officeart/2005/8/quickstyle/simple1" qsCatId="simple" csTypeId="urn:microsoft.com/office/officeart/2005/8/colors/accent1_1" csCatId="accent1" phldr="1"/>
      <dgm:spPr/>
      <dgm:t>
        <a:bodyPr/>
        <a:lstStyle/>
        <a:p>
          <a:endParaRPr lang="pt-PT"/>
        </a:p>
      </dgm:t>
    </dgm:pt>
    <dgm:pt modelId="{739A1882-988C-41F6-A4E4-F27FB49E1CC7}">
      <dgm:prSet phldrT="[Texto]">
        <dgm:style>
          <a:lnRef idx="0">
            <a:schemeClr val="accent1"/>
          </a:lnRef>
          <a:fillRef idx="3">
            <a:schemeClr val="accent1"/>
          </a:fillRef>
          <a:effectRef idx="3">
            <a:schemeClr val="accent1"/>
          </a:effectRef>
          <a:fontRef idx="minor">
            <a:schemeClr val="lt1"/>
          </a:fontRef>
        </dgm:style>
      </dgm:prSet>
      <dgm:spPr/>
      <dgm:t>
        <a:bodyPr/>
        <a:lstStyle/>
        <a:p>
          <a:r>
            <a:rPr lang="en-GB" noProof="0" dirty="0" smtClean="0"/>
            <a:t>MIBGAS market integration</a:t>
          </a:r>
          <a:endParaRPr lang="en-GB" noProof="0" dirty="0"/>
        </a:p>
      </dgm:t>
    </dgm:pt>
    <dgm:pt modelId="{D145CC49-04ED-4841-9455-4330CFD81EA5}" type="parTrans" cxnId="{3D0A0A16-88D8-4671-B967-92D288EEFC59}">
      <dgm:prSet/>
      <dgm:spPr/>
      <dgm:t>
        <a:bodyPr/>
        <a:lstStyle/>
        <a:p>
          <a:endParaRPr lang="pt-PT"/>
        </a:p>
      </dgm:t>
    </dgm:pt>
    <dgm:pt modelId="{BC8A87E0-DF42-460B-B1B0-4F62EEAEC2D3}" type="sibTrans" cxnId="{3D0A0A16-88D8-4671-B967-92D288EEFC59}">
      <dgm:prSet/>
      <dgm:spPr/>
      <dgm:t>
        <a:bodyPr/>
        <a:lstStyle/>
        <a:p>
          <a:endParaRPr lang="pt-PT"/>
        </a:p>
      </dgm:t>
    </dgm:pt>
    <dgm:pt modelId="{7813C9FA-2F14-4C87-A0BC-D6D5B6711827}">
      <dgm:prSet phldrT="[Texto]" custT="1"/>
      <dgm:spPr>
        <a:solidFill>
          <a:schemeClr val="accent5">
            <a:lumMod val="40000"/>
            <a:lumOff val="60000"/>
          </a:schemeClr>
        </a:solidFill>
      </dgm:spPr>
      <dgm:t>
        <a:bodyPr lIns="0" rIns="0"/>
        <a:lstStyle/>
        <a:p>
          <a:r>
            <a:rPr lang="en-GB" sz="1800" b="0" noProof="0" dirty="0" smtClean="0">
              <a:solidFill>
                <a:schemeClr val="accent1">
                  <a:lumMod val="50000"/>
                </a:schemeClr>
              </a:solidFill>
            </a:rPr>
            <a:t>Cross Border Tariffs</a:t>
          </a:r>
          <a:endParaRPr lang="en-GB" sz="1800" b="0" noProof="0" dirty="0">
            <a:solidFill>
              <a:schemeClr val="accent1">
                <a:lumMod val="50000"/>
              </a:schemeClr>
            </a:solidFill>
          </a:endParaRPr>
        </a:p>
      </dgm:t>
    </dgm:pt>
    <dgm:pt modelId="{22DC2F05-B966-45AF-B886-9467D437B3A1}" type="parTrans" cxnId="{E09F152D-62D9-40DC-953A-5744D06CEA43}">
      <dgm:prSet/>
      <dgm:spPr/>
      <dgm:t>
        <a:bodyPr/>
        <a:lstStyle/>
        <a:p>
          <a:endParaRPr lang="pt-PT"/>
        </a:p>
      </dgm:t>
    </dgm:pt>
    <dgm:pt modelId="{2B38A091-3D7C-4160-B98A-69759575FD70}" type="sibTrans" cxnId="{E09F152D-62D9-40DC-953A-5744D06CEA43}">
      <dgm:prSet/>
      <dgm:spPr/>
      <dgm:t>
        <a:bodyPr/>
        <a:lstStyle/>
        <a:p>
          <a:endParaRPr lang="pt-PT"/>
        </a:p>
      </dgm:t>
    </dgm:pt>
    <dgm:pt modelId="{A81B606B-B1DE-4438-B439-446A00DB45D2}">
      <dgm:prSet phldrT="[Texto]" custT="1"/>
      <dgm:spPr/>
      <dgm:t>
        <a:bodyPr lIns="0" tIns="0" rIns="0" bIns="0"/>
        <a:lstStyle/>
        <a:p>
          <a:endParaRPr lang="en-GB" sz="1800" noProof="0" dirty="0"/>
        </a:p>
      </dgm:t>
    </dgm:pt>
    <dgm:pt modelId="{7D0D006D-53A0-42F2-B599-A2B5440E46E8}" type="parTrans" cxnId="{C3C9CE63-93BB-4DE9-9D3A-7E760C6A4641}">
      <dgm:prSet/>
      <dgm:spPr/>
      <dgm:t>
        <a:bodyPr/>
        <a:lstStyle/>
        <a:p>
          <a:endParaRPr lang="pt-PT"/>
        </a:p>
      </dgm:t>
    </dgm:pt>
    <dgm:pt modelId="{CBAD6BEE-D0F3-4217-A16E-0537E2F67D35}" type="sibTrans" cxnId="{C3C9CE63-93BB-4DE9-9D3A-7E760C6A4641}">
      <dgm:prSet/>
      <dgm:spPr/>
      <dgm:t>
        <a:bodyPr/>
        <a:lstStyle/>
        <a:p>
          <a:endParaRPr lang="pt-PT"/>
        </a:p>
      </dgm:t>
    </dgm:pt>
    <dgm:pt modelId="{6E892E96-18F3-4F14-8EA3-F660795F485B}">
      <dgm:prSet phldrT="[Texto]" custT="1"/>
      <dgm:spPr/>
      <dgm:t>
        <a:bodyPr lIns="0" tIns="0" rIns="0" bIns="0"/>
        <a:lstStyle/>
        <a:p>
          <a:r>
            <a:rPr lang="en-GB" sz="1800" noProof="0" dirty="0" smtClean="0"/>
            <a:t>CAM</a:t>
          </a:r>
        </a:p>
        <a:p>
          <a:r>
            <a:rPr lang="en-GB" sz="1800" noProof="0" dirty="0" smtClean="0"/>
            <a:t>2012-13</a:t>
          </a:r>
          <a:endParaRPr lang="en-GB" sz="1800" noProof="0" dirty="0"/>
        </a:p>
      </dgm:t>
    </dgm:pt>
    <dgm:pt modelId="{7CC7CA04-F12D-402B-8B03-DAA2A8C766BB}" type="parTrans" cxnId="{0F518FF0-9484-4A52-BF67-314921DB8A1A}">
      <dgm:prSet/>
      <dgm:spPr/>
      <dgm:t>
        <a:bodyPr/>
        <a:lstStyle/>
        <a:p>
          <a:endParaRPr lang="pt-PT"/>
        </a:p>
      </dgm:t>
    </dgm:pt>
    <dgm:pt modelId="{6232B43E-EFF1-4456-874E-22E9976F4A23}" type="sibTrans" cxnId="{0F518FF0-9484-4A52-BF67-314921DB8A1A}">
      <dgm:prSet/>
      <dgm:spPr/>
      <dgm:t>
        <a:bodyPr/>
        <a:lstStyle/>
        <a:p>
          <a:endParaRPr lang="pt-PT"/>
        </a:p>
      </dgm:t>
    </dgm:pt>
    <dgm:pt modelId="{95EB0340-4B68-4F33-B75E-5CE1ABAE702E}">
      <dgm:prSet phldrT="[Texto]" custT="1"/>
      <dgm:spPr/>
      <dgm:t>
        <a:bodyPr lIns="0" tIns="0" rIns="0" bIns="0"/>
        <a:lstStyle/>
        <a:p>
          <a:r>
            <a:rPr lang="en-GB" sz="1800" noProof="0" dirty="0" smtClean="0"/>
            <a:t>CMP</a:t>
          </a:r>
          <a:endParaRPr lang="pt-PT" sz="1800" dirty="0"/>
        </a:p>
      </dgm:t>
    </dgm:pt>
    <dgm:pt modelId="{C8533C6B-7BF4-4257-8EB9-A5F21B47E9A5}" type="sibTrans" cxnId="{9CFEB21A-D54F-4BC8-A481-E0CBEFB3513E}">
      <dgm:prSet/>
      <dgm:spPr/>
      <dgm:t>
        <a:bodyPr/>
        <a:lstStyle/>
        <a:p>
          <a:endParaRPr lang="pt-PT"/>
        </a:p>
      </dgm:t>
    </dgm:pt>
    <dgm:pt modelId="{D6ED5B13-8F1F-4764-97BA-B420A21BF2DC}" type="parTrans" cxnId="{9CFEB21A-D54F-4BC8-A481-E0CBEFB3513E}">
      <dgm:prSet/>
      <dgm:spPr/>
      <dgm:t>
        <a:bodyPr/>
        <a:lstStyle/>
        <a:p>
          <a:endParaRPr lang="pt-PT"/>
        </a:p>
      </dgm:t>
    </dgm:pt>
    <dgm:pt modelId="{6CD209E7-770F-460B-8839-0B97AB1F9FD2}" type="pres">
      <dgm:prSet presAssocID="{9F17EBBC-4B22-40C7-AFA1-1A33B07A5B6A}" presName="Name0" presStyleCnt="0">
        <dgm:presLayoutVars>
          <dgm:chMax val="1"/>
          <dgm:dir/>
          <dgm:animLvl val="ctr"/>
          <dgm:resizeHandles val="exact"/>
        </dgm:presLayoutVars>
      </dgm:prSet>
      <dgm:spPr/>
      <dgm:t>
        <a:bodyPr/>
        <a:lstStyle/>
        <a:p>
          <a:endParaRPr lang="es-ES"/>
        </a:p>
      </dgm:t>
    </dgm:pt>
    <dgm:pt modelId="{22DCDE81-1EA6-4B1C-960A-EFCE14B9B6D8}" type="pres">
      <dgm:prSet presAssocID="{739A1882-988C-41F6-A4E4-F27FB49E1CC7}" presName="centerShape" presStyleLbl="node0" presStyleIdx="0" presStyleCnt="1" custScaleX="112969" custLinFactNeighborX="951"/>
      <dgm:spPr/>
      <dgm:t>
        <a:bodyPr/>
        <a:lstStyle/>
        <a:p>
          <a:endParaRPr lang="es-ES"/>
        </a:p>
      </dgm:t>
    </dgm:pt>
    <dgm:pt modelId="{2B36FEC7-2419-4427-841E-36CFAB0E2EDB}" type="pres">
      <dgm:prSet presAssocID="{7813C9FA-2F14-4C87-A0BC-D6D5B6711827}" presName="node" presStyleLbl="node1" presStyleIdx="0" presStyleCnt="4" custScaleX="163988" custScaleY="142075">
        <dgm:presLayoutVars>
          <dgm:bulletEnabled val="1"/>
        </dgm:presLayoutVars>
      </dgm:prSet>
      <dgm:spPr/>
      <dgm:t>
        <a:bodyPr/>
        <a:lstStyle/>
        <a:p>
          <a:endParaRPr lang="pt-PT"/>
        </a:p>
      </dgm:t>
    </dgm:pt>
    <dgm:pt modelId="{7F8EF01A-48DF-4080-BF04-2110FD5C34EC}" type="pres">
      <dgm:prSet presAssocID="{7813C9FA-2F14-4C87-A0BC-D6D5B6711827}" presName="dummy" presStyleCnt="0"/>
      <dgm:spPr/>
    </dgm:pt>
    <dgm:pt modelId="{036BA3E7-59D7-4975-842A-65A00F3FEEEE}" type="pres">
      <dgm:prSet presAssocID="{2B38A091-3D7C-4160-B98A-69759575FD70}" presName="sibTrans" presStyleLbl="sibTrans2D1" presStyleIdx="0" presStyleCnt="4" custScaleX="112070" custScaleY="108853"/>
      <dgm:spPr/>
      <dgm:t>
        <a:bodyPr/>
        <a:lstStyle/>
        <a:p>
          <a:endParaRPr lang="es-ES"/>
        </a:p>
      </dgm:t>
    </dgm:pt>
    <dgm:pt modelId="{B0E49F00-E06E-4963-834D-5D18C8ADF6E5}" type="pres">
      <dgm:prSet presAssocID="{95EB0340-4B68-4F33-B75E-5CE1ABAE702E}" presName="node" presStyleLbl="node1" presStyleIdx="1" presStyleCnt="4" custScaleX="113543" custScaleY="99243" custRadScaleRad="118391">
        <dgm:presLayoutVars>
          <dgm:bulletEnabled val="1"/>
        </dgm:presLayoutVars>
      </dgm:prSet>
      <dgm:spPr/>
      <dgm:t>
        <a:bodyPr/>
        <a:lstStyle/>
        <a:p>
          <a:endParaRPr lang="pt-PT"/>
        </a:p>
      </dgm:t>
    </dgm:pt>
    <dgm:pt modelId="{3E9EB2B4-8B74-40B8-B32E-29A530EB7DAF}" type="pres">
      <dgm:prSet presAssocID="{95EB0340-4B68-4F33-B75E-5CE1ABAE702E}" presName="dummy" presStyleCnt="0"/>
      <dgm:spPr/>
    </dgm:pt>
    <dgm:pt modelId="{7A29B18F-AEAB-4E12-A0D1-4A5E566A7E79}" type="pres">
      <dgm:prSet presAssocID="{C8533C6B-7BF4-4257-8EB9-A5F21B47E9A5}" presName="sibTrans" presStyleLbl="sibTrans2D1" presStyleIdx="1" presStyleCnt="4" custScaleX="112070" custScaleY="111011"/>
      <dgm:spPr/>
      <dgm:t>
        <a:bodyPr/>
        <a:lstStyle/>
        <a:p>
          <a:endParaRPr lang="es-ES"/>
        </a:p>
      </dgm:t>
    </dgm:pt>
    <dgm:pt modelId="{9DD6DCBD-BB34-4F14-A5B1-8F63163F9041}" type="pres">
      <dgm:prSet presAssocID="{A81B606B-B1DE-4438-B439-446A00DB45D2}" presName="node" presStyleLbl="node1" presStyleIdx="2" presStyleCnt="4" custScaleX="113543" custScaleY="99243" custRadScaleRad="101185">
        <dgm:presLayoutVars>
          <dgm:bulletEnabled val="1"/>
        </dgm:presLayoutVars>
      </dgm:prSet>
      <dgm:spPr/>
      <dgm:t>
        <a:bodyPr/>
        <a:lstStyle/>
        <a:p>
          <a:endParaRPr lang="pt-PT"/>
        </a:p>
      </dgm:t>
    </dgm:pt>
    <dgm:pt modelId="{44785DBB-0D0E-461D-BE02-92758D3FB858}" type="pres">
      <dgm:prSet presAssocID="{A81B606B-B1DE-4438-B439-446A00DB45D2}" presName="dummy" presStyleCnt="0"/>
      <dgm:spPr/>
    </dgm:pt>
    <dgm:pt modelId="{9A8E0FFC-379B-4BA6-9B90-0A5E995E87AD}" type="pres">
      <dgm:prSet presAssocID="{CBAD6BEE-D0F3-4217-A16E-0537E2F67D35}" presName="sibTrans" presStyleLbl="sibTrans2D1" presStyleIdx="2" presStyleCnt="4" custScaleX="107794" custScaleY="102554"/>
      <dgm:spPr/>
      <dgm:t>
        <a:bodyPr/>
        <a:lstStyle/>
        <a:p>
          <a:endParaRPr lang="es-ES"/>
        </a:p>
      </dgm:t>
    </dgm:pt>
    <dgm:pt modelId="{F9C92533-D66B-40C6-9CEE-866903D0C947}" type="pres">
      <dgm:prSet presAssocID="{6E892E96-18F3-4F14-8EA3-F660795F485B}" presName="node" presStyleLbl="node1" presStyleIdx="3" presStyleCnt="4" custScaleX="113543" custScaleY="99243" custRadScaleRad="114454">
        <dgm:presLayoutVars>
          <dgm:bulletEnabled val="1"/>
        </dgm:presLayoutVars>
      </dgm:prSet>
      <dgm:spPr/>
      <dgm:t>
        <a:bodyPr/>
        <a:lstStyle/>
        <a:p>
          <a:endParaRPr lang="pt-PT"/>
        </a:p>
      </dgm:t>
    </dgm:pt>
    <dgm:pt modelId="{A4EC0791-8352-4E55-9A3A-AEEC193E1B5E}" type="pres">
      <dgm:prSet presAssocID="{6E892E96-18F3-4F14-8EA3-F660795F485B}" presName="dummy" presStyleCnt="0"/>
      <dgm:spPr/>
    </dgm:pt>
    <dgm:pt modelId="{29367318-7133-4DF6-A83B-294E657851EB}" type="pres">
      <dgm:prSet presAssocID="{6232B43E-EFF1-4456-874E-22E9976F4A23}" presName="sibTrans" presStyleLbl="sibTrans2D1" presStyleIdx="3" presStyleCnt="4" custScaleX="107794" custScaleY="113081"/>
      <dgm:spPr/>
      <dgm:t>
        <a:bodyPr/>
        <a:lstStyle/>
        <a:p>
          <a:endParaRPr lang="es-ES"/>
        </a:p>
      </dgm:t>
    </dgm:pt>
  </dgm:ptLst>
  <dgm:cxnLst>
    <dgm:cxn modelId="{C3C9CE63-93BB-4DE9-9D3A-7E760C6A4641}" srcId="{739A1882-988C-41F6-A4E4-F27FB49E1CC7}" destId="{A81B606B-B1DE-4438-B439-446A00DB45D2}" srcOrd="2" destOrd="0" parTransId="{7D0D006D-53A0-42F2-B599-A2B5440E46E8}" sibTransId="{CBAD6BEE-D0F3-4217-A16E-0537E2F67D35}"/>
    <dgm:cxn modelId="{0F518FF0-9484-4A52-BF67-314921DB8A1A}" srcId="{739A1882-988C-41F6-A4E4-F27FB49E1CC7}" destId="{6E892E96-18F3-4F14-8EA3-F660795F485B}" srcOrd="3" destOrd="0" parTransId="{7CC7CA04-F12D-402B-8B03-DAA2A8C766BB}" sibTransId="{6232B43E-EFF1-4456-874E-22E9976F4A23}"/>
    <dgm:cxn modelId="{3D0A0A16-88D8-4671-B967-92D288EEFC59}" srcId="{9F17EBBC-4B22-40C7-AFA1-1A33B07A5B6A}" destId="{739A1882-988C-41F6-A4E4-F27FB49E1CC7}" srcOrd="0" destOrd="0" parTransId="{D145CC49-04ED-4841-9455-4330CFD81EA5}" sibTransId="{BC8A87E0-DF42-460B-B1B0-4F62EEAEC2D3}"/>
    <dgm:cxn modelId="{529E2FB3-AD1C-40F4-93CB-9490DBE25ECC}" type="presOf" srcId="{95EB0340-4B68-4F33-B75E-5CE1ABAE702E}" destId="{B0E49F00-E06E-4963-834D-5D18C8ADF6E5}" srcOrd="0" destOrd="0" presId="urn:microsoft.com/office/officeart/2005/8/layout/radial6"/>
    <dgm:cxn modelId="{998CB8AD-EA2D-4E9B-9B95-7A3C1163AD11}" type="presOf" srcId="{739A1882-988C-41F6-A4E4-F27FB49E1CC7}" destId="{22DCDE81-1EA6-4B1C-960A-EFCE14B9B6D8}" srcOrd="0" destOrd="0" presId="urn:microsoft.com/office/officeart/2005/8/layout/radial6"/>
    <dgm:cxn modelId="{5210B1D5-92EB-4D4C-BAE6-1E42F80C213A}" type="presOf" srcId="{CBAD6BEE-D0F3-4217-A16E-0537E2F67D35}" destId="{9A8E0FFC-379B-4BA6-9B90-0A5E995E87AD}" srcOrd="0" destOrd="0" presId="urn:microsoft.com/office/officeart/2005/8/layout/radial6"/>
    <dgm:cxn modelId="{9CFEB21A-D54F-4BC8-A481-E0CBEFB3513E}" srcId="{739A1882-988C-41F6-A4E4-F27FB49E1CC7}" destId="{95EB0340-4B68-4F33-B75E-5CE1ABAE702E}" srcOrd="1" destOrd="0" parTransId="{D6ED5B13-8F1F-4764-97BA-B420A21BF2DC}" sibTransId="{C8533C6B-7BF4-4257-8EB9-A5F21B47E9A5}"/>
    <dgm:cxn modelId="{E09F152D-62D9-40DC-953A-5744D06CEA43}" srcId="{739A1882-988C-41F6-A4E4-F27FB49E1CC7}" destId="{7813C9FA-2F14-4C87-A0BC-D6D5B6711827}" srcOrd="0" destOrd="0" parTransId="{22DC2F05-B966-45AF-B886-9467D437B3A1}" sibTransId="{2B38A091-3D7C-4160-B98A-69759575FD70}"/>
    <dgm:cxn modelId="{A2492FC2-845D-40BB-B6FF-CFE81066FF8F}" type="presOf" srcId="{C8533C6B-7BF4-4257-8EB9-A5F21B47E9A5}" destId="{7A29B18F-AEAB-4E12-A0D1-4A5E566A7E79}" srcOrd="0" destOrd="0" presId="urn:microsoft.com/office/officeart/2005/8/layout/radial6"/>
    <dgm:cxn modelId="{16D53F55-0E45-472F-AC30-18A4A7314FFF}" type="presOf" srcId="{7813C9FA-2F14-4C87-A0BC-D6D5B6711827}" destId="{2B36FEC7-2419-4427-841E-36CFAB0E2EDB}" srcOrd="0" destOrd="0" presId="urn:microsoft.com/office/officeart/2005/8/layout/radial6"/>
    <dgm:cxn modelId="{78BC0834-322B-4B41-9953-A9883804040B}" type="presOf" srcId="{A81B606B-B1DE-4438-B439-446A00DB45D2}" destId="{9DD6DCBD-BB34-4F14-A5B1-8F63163F9041}" srcOrd="0" destOrd="0" presId="urn:microsoft.com/office/officeart/2005/8/layout/radial6"/>
    <dgm:cxn modelId="{F97ABFB1-F3FD-4A0C-A012-0D05B4536879}" type="presOf" srcId="{9F17EBBC-4B22-40C7-AFA1-1A33B07A5B6A}" destId="{6CD209E7-770F-460B-8839-0B97AB1F9FD2}" srcOrd="0" destOrd="0" presId="urn:microsoft.com/office/officeart/2005/8/layout/radial6"/>
    <dgm:cxn modelId="{F3732C44-CBB2-4ED8-B010-F9C463B7E51A}" type="presOf" srcId="{6232B43E-EFF1-4456-874E-22E9976F4A23}" destId="{29367318-7133-4DF6-A83B-294E657851EB}" srcOrd="0" destOrd="0" presId="urn:microsoft.com/office/officeart/2005/8/layout/radial6"/>
    <dgm:cxn modelId="{060B57DD-2605-464B-87A6-A3F3A4DA7ECD}" type="presOf" srcId="{2B38A091-3D7C-4160-B98A-69759575FD70}" destId="{036BA3E7-59D7-4975-842A-65A00F3FEEEE}" srcOrd="0" destOrd="0" presId="urn:microsoft.com/office/officeart/2005/8/layout/radial6"/>
    <dgm:cxn modelId="{B3BE967E-86C9-4D56-88CF-51AA72C615FF}" type="presOf" srcId="{6E892E96-18F3-4F14-8EA3-F660795F485B}" destId="{F9C92533-D66B-40C6-9CEE-866903D0C947}" srcOrd="0" destOrd="0" presId="urn:microsoft.com/office/officeart/2005/8/layout/radial6"/>
    <dgm:cxn modelId="{DD6060B0-3641-4B78-A32A-DFA2841140DA}" type="presParOf" srcId="{6CD209E7-770F-460B-8839-0B97AB1F9FD2}" destId="{22DCDE81-1EA6-4B1C-960A-EFCE14B9B6D8}" srcOrd="0" destOrd="0" presId="urn:microsoft.com/office/officeart/2005/8/layout/radial6"/>
    <dgm:cxn modelId="{75327EEA-0780-45F9-8355-B0D0894C58AB}" type="presParOf" srcId="{6CD209E7-770F-460B-8839-0B97AB1F9FD2}" destId="{2B36FEC7-2419-4427-841E-36CFAB0E2EDB}" srcOrd="1" destOrd="0" presId="urn:microsoft.com/office/officeart/2005/8/layout/radial6"/>
    <dgm:cxn modelId="{245129D6-8665-4D17-BC7E-18A59C403124}" type="presParOf" srcId="{6CD209E7-770F-460B-8839-0B97AB1F9FD2}" destId="{7F8EF01A-48DF-4080-BF04-2110FD5C34EC}" srcOrd="2" destOrd="0" presId="urn:microsoft.com/office/officeart/2005/8/layout/radial6"/>
    <dgm:cxn modelId="{691B6150-D9CF-42C0-8D1C-CF143A4BBF74}" type="presParOf" srcId="{6CD209E7-770F-460B-8839-0B97AB1F9FD2}" destId="{036BA3E7-59D7-4975-842A-65A00F3FEEEE}" srcOrd="3" destOrd="0" presId="urn:microsoft.com/office/officeart/2005/8/layout/radial6"/>
    <dgm:cxn modelId="{BA9D1F52-6CF7-4340-B408-8D36F65C2872}" type="presParOf" srcId="{6CD209E7-770F-460B-8839-0B97AB1F9FD2}" destId="{B0E49F00-E06E-4963-834D-5D18C8ADF6E5}" srcOrd="4" destOrd="0" presId="urn:microsoft.com/office/officeart/2005/8/layout/radial6"/>
    <dgm:cxn modelId="{18682373-8E0E-43FD-B0BE-384A6F2B5787}" type="presParOf" srcId="{6CD209E7-770F-460B-8839-0B97AB1F9FD2}" destId="{3E9EB2B4-8B74-40B8-B32E-29A530EB7DAF}" srcOrd="5" destOrd="0" presId="urn:microsoft.com/office/officeart/2005/8/layout/radial6"/>
    <dgm:cxn modelId="{B6A4FEB2-E0B9-4D90-8C85-A313A714D2FF}" type="presParOf" srcId="{6CD209E7-770F-460B-8839-0B97AB1F9FD2}" destId="{7A29B18F-AEAB-4E12-A0D1-4A5E566A7E79}" srcOrd="6" destOrd="0" presId="urn:microsoft.com/office/officeart/2005/8/layout/radial6"/>
    <dgm:cxn modelId="{D5B8CC38-F4DF-4D7B-88FF-7C6A568B56B7}" type="presParOf" srcId="{6CD209E7-770F-460B-8839-0B97AB1F9FD2}" destId="{9DD6DCBD-BB34-4F14-A5B1-8F63163F9041}" srcOrd="7" destOrd="0" presId="urn:microsoft.com/office/officeart/2005/8/layout/radial6"/>
    <dgm:cxn modelId="{EAEDBBE3-E819-4460-A3A2-3B8542DF842E}" type="presParOf" srcId="{6CD209E7-770F-460B-8839-0B97AB1F9FD2}" destId="{44785DBB-0D0E-461D-BE02-92758D3FB858}" srcOrd="8" destOrd="0" presId="urn:microsoft.com/office/officeart/2005/8/layout/radial6"/>
    <dgm:cxn modelId="{67DC25FD-7263-44B6-8369-5282B0D65C89}" type="presParOf" srcId="{6CD209E7-770F-460B-8839-0B97AB1F9FD2}" destId="{9A8E0FFC-379B-4BA6-9B90-0A5E995E87AD}" srcOrd="9" destOrd="0" presId="urn:microsoft.com/office/officeart/2005/8/layout/radial6"/>
    <dgm:cxn modelId="{E58E0725-670C-4A17-B4AB-06C5BD7CB6D8}" type="presParOf" srcId="{6CD209E7-770F-460B-8839-0B97AB1F9FD2}" destId="{F9C92533-D66B-40C6-9CEE-866903D0C947}" srcOrd="10" destOrd="0" presId="urn:microsoft.com/office/officeart/2005/8/layout/radial6"/>
    <dgm:cxn modelId="{48E354CE-82EC-419E-AE45-02473AF9B287}" type="presParOf" srcId="{6CD209E7-770F-460B-8839-0B97AB1F9FD2}" destId="{A4EC0791-8352-4E55-9A3A-AEEC193E1B5E}" srcOrd="11" destOrd="0" presId="urn:microsoft.com/office/officeart/2005/8/layout/radial6"/>
    <dgm:cxn modelId="{35BD740B-773D-4E7F-91BF-165A445D1E64}" type="presParOf" srcId="{6CD209E7-770F-460B-8839-0B97AB1F9FD2}" destId="{29367318-7133-4DF6-A83B-294E657851EB}"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9367318-7133-4DF6-A83B-294E657851EB}">
      <dsp:nvSpPr>
        <dsp:cNvPr id="0" name=""/>
        <dsp:cNvSpPr/>
      </dsp:nvSpPr>
      <dsp:spPr>
        <a:xfrm>
          <a:off x="1719241" y="426619"/>
          <a:ext cx="4026946" cy="4224457"/>
        </a:xfrm>
        <a:prstGeom prst="blockArc">
          <a:avLst>
            <a:gd name="adj1" fmla="val 10763872"/>
            <a:gd name="adj2" fmla="val 1669883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8E0FFC-379B-4BA6-9B90-0A5E995E87AD}">
      <dsp:nvSpPr>
        <dsp:cNvPr id="0" name=""/>
        <dsp:cNvSpPr/>
      </dsp:nvSpPr>
      <dsp:spPr>
        <a:xfrm>
          <a:off x="1719241" y="661600"/>
          <a:ext cx="4026946" cy="3831191"/>
        </a:xfrm>
        <a:prstGeom prst="blockArc">
          <a:avLst>
            <a:gd name="adj1" fmla="val 4901170"/>
            <a:gd name="adj2" fmla="val 10836128"/>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A29B18F-AEAB-4E12-A0D1-4A5E566A7E79}">
      <dsp:nvSpPr>
        <dsp:cNvPr id="0" name=""/>
        <dsp:cNvSpPr/>
      </dsp:nvSpPr>
      <dsp:spPr>
        <a:xfrm>
          <a:off x="2238999" y="515629"/>
          <a:ext cx="4186688" cy="4147126"/>
        </a:xfrm>
        <a:prstGeom prst="blockArc">
          <a:avLst>
            <a:gd name="adj1" fmla="val 21541266"/>
            <a:gd name="adj2" fmla="val 6036366"/>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36BA3E7-59D7-4975-842A-65A00F3FEEEE}">
      <dsp:nvSpPr>
        <dsp:cNvPr id="0" name=""/>
        <dsp:cNvSpPr/>
      </dsp:nvSpPr>
      <dsp:spPr>
        <a:xfrm>
          <a:off x="2238999" y="493597"/>
          <a:ext cx="4186688" cy="4066508"/>
        </a:xfrm>
        <a:prstGeom prst="blockArc">
          <a:avLst>
            <a:gd name="adj1" fmla="val 15563634"/>
            <a:gd name="adj2" fmla="val 58734"/>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DCDE81-1EA6-4B1C-960A-EFCE14B9B6D8}">
      <dsp:nvSpPr>
        <dsp:cNvPr id="0" name=""/>
        <dsp:cNvSpPr/>
      </dsp:nvSpPr>
      <dsp:spPr>
        <a:xfrm>
          <a:off x="3059043" y="1697441"/>
          <a:ext cx="1944379" cy="1721162"/>
        </a:xfrm>
        <a:prstGeom prst="ellipse">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GB" sz="2200" kern="1200" noProof="0" dirty="0" smtClean="0"/>
            <a:t>MIBGAS market integration</a:t>
          </a:r>
          <a:endParaRPr lang="en-GB" sz="2200" kern="1200" noProof="0" dirty="0"/>
        </a:p>
      </dsp:txBody>
      <dsp:txXfrm>
        <a:off x="3059043" y="1697441"/>
        <a:ext cx="1944379" cy="1721162"/>
      </dsp:txXfrm>
    </dsp:sp>
    <dsp:sp modelId="{2B36FEC7-2419-4427-841E-36CFAB0E2EDB}">
      <dsp:nvSpPr>
        <dsp:cNvPr id="0" name=""/>
        <dsp:cNvSpPr/>
      </dsp:nvSpPr>
      <dsp:spPr>
        <a:xfrm>
          <a:off x="3008656" y="-122363"/>
          <a:ext cx="1975749" cy="1711738"/>
        </a:xfrm>
        <a:prstGeom prst="ellipse">
          <a:avLst/>
        </a:prstGeom>
        <a:solidFill>
          <a:schemeClr val="accent5">
            <a:lumMod val="40000"/>
            <a:lumOff val="6000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22860" rIns="0" bIns="22860" numCol="1" spcCol="1270" anchor="ctr" anchorCtr="0">
          <a:noAutofit/>
        </a:bodyPr>
        <a:lstStyle/>
        <a:p>
          <a:pPr lvl="0" algn="ctr" defTabSz="800100">
            <a:lnSpc>
              <a:spcPct val="90000"/>
            </a:lnSpc>
            <a:spcBef>
              <a:spcPct val="0"/>
            </a:spcBef>
            <a:spcAft>
              <a:spcPct val="35000"/>
            </a:spcAft>
          </a:pPr>
          <a:r>
            <a:rPr lang="en-GB" sz="1800" b="0" kern="1200" noProof="0" dirty="0" smtClean="0">
              <a:solidFill>
                <a:schemeClr val="accent1">
                  <a:lumMod val="50000"/>
                </a:schemeClr>
              </a:solidFill>
            </a:rPr>
            <a:t>Cross Border Tariffs</a:t>
          </a:r>
          <a:endParaRPr lang="en-GB" sz="1800" b="0" kern="1200" noProof="0" dirty="0">
            <a:solidFill>
              <a:schemeClr val="accent1">
                <a:lumMod val="50000"/>
              </a:schemeClr>
            </a:solidFill>
          </a:endParaRPr>
        </a:p>
      </dsp:txBody>
      <dsp:txXfrm>
        <a:off x="3008656" y="-122363"/>
        <a:ext cx="1975749" cy="1711738"/>
      </dsp:txXfrm>
    </dsp:sp>
    <dsp:sp modelId="{B0E49F00-E06E-4963-834D-5D18C8ADF6E5}">
      <dsp:nvSpPr>
        <dsp:cNvPr id="0" name=""/>
        <dsp:cNvSpPr/>
      </dsp:nvSpPr>
      <dsp:spPr>
        <a:xfrm>
          <a:off x="5472603" y="1960175"/>
          <a:ext cx="1367981" cy="1195693"/>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GB" sz="1800" kern="1200" noProof="0" dirty="0" smtClean="0"/>
            <a:t>CMP</a:t>
          </a:r>
          <a:endParaRPr lang="pt-PT" sz="1800" kern="1200" dirty="0"/>
        </a:p>
      </dsp:txBody>
      <dsp:txXfrm>
        <a:off x="5472603" y="1960175"/>
        <a:ext cx="1367981" cy="1195693"/>
      </dsp:txXfrm>
    </dsp:sp>
    <dsp:sp modelId="{9DD6DCBD-BB34-4F14-A5B1-8F63163F9041}">
      <dsp:nvSpPr>
        <dsp:cNvPr id="0" name=""/>
        <dsp:cNvSpPr/>
      </dsp:nvSpPr>
      <dsp:spPr>
        <a:xfrm>
          <a:off x="3312540" y="3784692"/>
          <a:ext cx="1367981" cy="1195693"/>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noProof="0" dirty="0"/>
        </a:p>
      </dsp:txBody>
      <dsp:txXfrm>
        <a:off x="3312540" y="3784692"/>
        <a:ext cx="1367981" cy="1195693"/>
      </dsp:txXfrm>
    </dsp:sp>
    <dsp:sp modelId="{F9C92533-D66B-40C6-9CEE-866903D0C947}">
      <dsp:nvSpPr>
        <dsp:cNvPr id="0" name=""/>
        <dsp:cNvSpPr/>
      </dsp:nvSpPr>
      <dsp:spPr>
        <a:xfrm>
          <a:off x="1224307" y="1960175"/>
          <a:ext cx="1367981" cy="1195693"/>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GB" sz="1800" kern="1200" noProof="0" dirty="0" smtClean="0"/>
            <a:t>CAM</a:t>
          </a:r>
        </a:p>
        <a:p>
          <a:pPr lvl="0" algn="ctr" defTabSz="800100">
            <a:lnSpc>
              <a:spcPct val="90000"/>
            </a:lnSpc>
            <a:spcBef>
              <a:spcPct val="0"/>
            </a:spcBef>
            <a:spcAft>
              <a:spcPct val="35000"/>
            </a:spcAft>
          </a:pPr>
          <a:r>
            <a:rPr lang="en-GB" sz="1800" kern="1200" noProof="0" dirty="0" smtClean="0"/>
            <a:t>2012-13</a:t>
          </a:r>
          <a:endParaRPr lang="en-GB" sz="1800" kern="1200" noProof="0" dirty="0"/>
        </a:p>
      </dsp:txBody>
      <dsp:txXfrm>
        <a:off x="1224307" y="1960175"/>
        <a:ext cx="1367981" cy="119569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1" y="0"/>
            <a:ext cx="3037512" cy="465341"/>
          </a:xfrm>
          <a:prstGeom prst="rect">
            <a:avLst/>
          </a:prstGeom>
          <a:noFill/>
          <a:ln w="9525">
            <a:noFill/>
            <a:miter lim="800000"/>
            <a:headEnd/>
            <a:tailEnd/>
          </a:ln>
        </p:spPr>
        <p:txBody>
          <a:bodyPr vert="horz" wrap="square" lIns="91339" tIns="45669" rIns="91339" bIns="45669" numCol="1" anchor="t" anchorCtr="0" compatLnSpc="1">
            <a:prstTxWarp prst="textNoShape">
              <a:avLst/>
            </a:prstTxWarp>
          </a:bodyPr>
          <a:lstStyle>
            <a:lvl1pPr defTabSz="909764">
              <a:defRPr sz="1200">
                <a:latin typeface="Arial" charset="0"/>
                <a:ea typeface="ＭＳ Ｐゴシック" pitchFamily="-108" charset="-128"/>
              </a:defRPr>
            </a:lvl1pPr>
          </a:lstStyle>
          <a:p>
            <a:pPr>
              <a:defRPr/>
            </a:pPr>
            <a:endParaRPr lang="fr-FR"/>
          </a:p>
        </p:txBody>
      </p:sp>
      <p:sp>
        <p:nvSpPr>
          <p:cNvPr id="49155" name="Rectangle 3"/>
          <p:cNvSpPr>
            <a:spLocks noGrp="1" noChangeArrowheads="1"/>
          </p:cNvSpPr>
          <p:nvPr>
            <p:ph type="dt" sz="quarter" idx="1"/>
          </p:nvPr>
        </p:nvSpPr>
        <p:spPr bwMode="auto">
          <a:xfrm>
            <a:off x="3971248" y="0"/>
            <a:ext cx="3037512" cy="465341"/>
          </a:xfrm>
          <a:prstGeom prst="rect">
            <a:avLst/>
          </a:prstGeom>
          <a:noFill/>
          <a:ln w="9525">
            <a:noFill/>
            <a:miter lim="800000"/>
            <a:headEnd/>
            <a:tailEnd/>
          </a:ln>
        </p:spPr>
        <p:txBody>
          <a:bodyPr vert="horz" wrap="square" lIns="91339" tIns="45669" rIns="91339" bIns="45669" numCol="1" anchor="t" anchorCtr="0" compatLnSpc="1">
            <a:prstTxWarp prst="textNoShape">
              <a:avLst/>
            </a:prstTxWarp>
          </a:bodyPr>
          <a:lstStyle>
            <a:lvl1pPr algn="r" defTabSz="909764">
              <a:defRPr sz="1200">
                <a:latin typeface="Arial" charset="0"/>
                <a:ea typeface="ＭＳ Ｐゴシック" pitchFamily="-108" charset="-128"/>
              </a:defRPr>
            </a:lvl1pPr>
          </a:lstStyle>
          <a:p>
            <a:pPr>
              <a:defRPr/>
            </a:pPr>
            <a:fld id="{3935A41D-7AF6-4C3A-B97D-B5CCF4177A46}" type="datetime1">
              <a:rPr lang="fr-FR"/>
              <a:pPr>
                <a:defRPr/>
              </a:pPr>
              <a:t>06/02/2012</a:t>
            </a:fld>
            <a:endParaRPr lang="fr-FR"/>
          </a:p>
        </p:txBody>
      </p:sp>
      <p:sp>
        <p:nvSpPr>
          <p:cNvPr id="49156" name="Rectangle 4"/>
          <p:cNvSpPr>
            <a:spLocks noGrp="1" noChangeArrowheads="1"/>
          </p:cNvSpPr>
          <p:nvPr>
            <p:ph type="ftr" sz="quarter" idx="2"/>
          </p:nvPr>
        </p:nvSpPr>
        <p:spPr bwMode="auto">
          <a:xfrm>
            <a:off x="1" y="8829573"/>
            <a:ext cx="3037512" cy="465340"/>
          </a:xfrm>
          <a:prstGeom prst="rect">
            <a:avLst/>
          </a:prstGeom>
          <a:noFill/>
          <a:ln w="9525">
            <a:noFill/>
            <a:miter lim="800000"/>
            <a:headEnd/>
            <a:tailEnd/>
          </a:ln>
        </p:spPr>
        <p:txBody>
          <a:bodyPr vert="horz" wrap="square" lIns="91339" tIns="45669" rIns="91339" bIns="45669" numCol="1" anchor="b" anchorCtr="0" compatLnSpc="1">
            <a:prstTxWarp prst="textNoShape">
              <a:avLst/>
            </a:prstTxWarp>
          </a:bodyPr>
          <a:lstStyle>
            <a:lvl1pPr defTabSz="909764">
              <a:defRPr sz="1200">
                <a:latin typeface="Arial" charset="0"/>
                <a:ea typeface="ＭＳ Ｐゴシック" pitchFamily="-108" charset="-128"/>
              </a:defRPr>
            </a:lvl1pPr>
          </a:lstStyle>
          <a:p>
            <a:pPr>
              <a:defRPr/>
            </a:pPr>
            <a:endParaRPr lang="fr-FR"/>
          </a:p>
        </p:txBody>
      </p:sp>
      <p:sp>
        <p:nvSpPr>
          <p:cNvPr id="49157" name="Rectangle 5"/>
          <p:cNvSpPr>
            <a:spLocks noGrp="1" noChangeArrowheads="1"/>
          </p:cNvSpPr>
          <p:nvPr>
            <p:ph type="sldNum" sz="quarter" idx="3"/>
          </p:nvPr>
        </p:nvSpPr>
        <p:spPr bwMode="auto">
          <a:xfrm>
            <a:off x="3971248" y="8829573"/>
            <a:ext cx="3037512" cy="465340"/>
          </a:xfrm>
          <a:prstGeom prst="rect">
            <a:avLst/>
          </a:prstGeom>
          <a:noFill/>
          <a:ln w="9525">
            <a:noFill/>
            <a:miter lim="800000"/>
            <a:headEnd/>
            <a:tailEnd/>
          </a:ln>
        </p:spPr>
        <p:txBody>
          <a:bodyPr vert="horz" wrap="square" lIns="91339" tIns="45669" rIns="91339" bIns="45669" numCol="1" anchor="b" anchorCtr="0" compatLnSpc="1">
            <a:prstTxWarp prst="textNoShape">
              <a:avLst/>
            </a:prstTxWarp>
          </a:bodyPr>
          <a:lstStyle>
            <a:lvl1pPr algn="r" defTabSz="909764">
              <a:defRPr sz="1200">
                <a:latin typeface="Arial" charset="0"/>
                <a:ea typeface="ＭＳ Ｐゴシック" pitchFamily="-108" charset="-128"/>
              </a:defRPr>
            </a:lvl1pPr>
          </a:lstStyle>
          <a:p>
            <a:pPr>
              <a:defRPr/>
            </a:pPr>
            <a:fld id="{B30F1046-C91E-437E-8682-7A8F8228CFA4}" type="slidenum">
              <a:rPr lang="fr-FR"/>
              <a:pPr>
                <a:defRPr/>
              </a:pPr>
              <a:t>‹nº›</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0"/>
            <a:ext cx="3037512" cy="465341"/>
          </a:xfrm>
          <a:prstGeom prst="rect">
            <a:avLst/>
          </a:prstGeom>
          <a:noFill/>
          <a:ln w="9525">
            <a:noFill/>
            <a:miter lim="800000"/>
            <a:headEnd/>
            <a:tailEnd/>
          </a:ln>
        </p:spPr>
        <p:txBody>
          <a:bodyPr vert="horz" wrap="square" lIns="91339" tIns="45669" rIns="91339" bIns="45669" numCol="1" anchor="t" anchorCtr="0" compatLnSpc="1">
            <a:prstTxWarp prst="textNoShape">
              <a:avLst/>
            </a:prstTxWarp>
          </a:bodyPr>
          <a:lstStyle>
            <a:lvl1pPr defTabSz="909764">
              <a:defRPr sz="1200">
                <a:latin typeface="Arial" charset="0"/>
                <a:ea typeface="ＭＳ Ｐゴシック" pitchFamily="-108" charset="-128"/>
              </a:defRPr>
            </a:lvl1pPr>
          </a:lstStyle>
          <a:p>
            <a:pPr>
              <a:defRPr/>
            </a:pPr>
            <a:endParaRPr lang="fr-FR"/>
          </a:p>
        </p:txBody>
      </p:sp>
      <p:sp>
        <p:nvSpPr>
          <p:cNvPr id="3" name="Date Placeholder 2"/>
          <p:cNvSpPr>
            <a:spLocks noGrp="1"/>
          </p:cNvSpPr>
          <p:nvPr>
            <p:ph type="dt" idx="1"/>
          </p:nvPr>
        </p:nvSpPr>
        <p:spPr bwMode="auto">
          <a:xfrm>
            <a:off x="3971248" y="0"/>
            <a:ext cx="3037512" cy="465341"/>
          </a:xfrm>
          <a:prstGeom prst="rect">
            <a:avLst/>
          </a:prstGeom>
          <a:noFill/>
          <a:ln w="9525">
            <a:noFill/>
            <a:miter lim="800000"/>
            <a:headEnd/>
            <a:tailEnd/>
          </a:ln>
        </p:spPr>
        <p:txBody>
          <a:bodyPr vert="horz" wrap="square" lIns="91339" tIns="45669" rIns="91339" bIns="45669" numCol="1" anchor="t" anchorCtr="0" compatLnSpc="1">
            <a:prstTxWarp prst="textNoShape">
              <a:avLst/>
            </a:prstTxWarp>
          </a:bodyPr>
          <a:lstStyle>
            <a:lvl1pPr algn="r" defTabSz="909764">
              <a:defRPr sz="1200">
                <a:latin typeface="Arial" charset="0"/>
                <a:ea typeface="ＭＳ Ｐゴシック" pitchFamily="-108" charset="-128"/>
              </a:defRPr>
            </a:lvl1pPr>
          </a:lstStyle>
          <a:p>
            <a:pPr>
              <a:defRPr/>
            </a:pPr>
            <a:fld id="{4C0A5E4D-7808-4550-B0D3-AF17E1713F32}" type="datetime1">
              <a:rPr lang="en-US"/>
              <a:pPr>
                <a:defRPr/>
              </a:pPr>
              <a:t>2/6/2012</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wrap="square" lIns="93184" tIns="46592" rIns="93184" bIns="46592" numCol="1" anchor="ctr" anchorCtr="0" compatLnSpc="1">
            <a:prstTxWarp prst="textNoShape">
              <a:avLst/>
            </a:prstTxWarp>
          </a:bodyPr>
          <a:lstStyle/>
          <a:p>
            <a:pPr lvl="0"/>
            <a:endParaRPr lang="it-IT" noProof="0" smtClean="0"/>
          </a:p>
        </p:txBody>
      </p:sp>
      <p:sp>
        <p:nvSpPr>
          <p:cNvPr id="5" name="Notes Placeholder 4"/>
          <p:cNvSpPr>
            <a:spLocks noGrp="1"/>
          </p:cNvSpPr>
          <p:nvPr>
            <p:ph type="body" sz="quarter" idx="3"/>
          </p:nvPr>
        </p:nvSpPr>
        <p:spPr bwMode="auto">
          <a:xfrm>
            <a:off x="700713" y="4415530"/>
            <a:ext cx="5608976" cy="4183603"/>
          </a:xfrm>
          <a:prstGeom prst="rect">
            <a:avLst/>
          </a:prstGeom>
          <a:noFill/>
          <a:ln w="9525">
            <a:noFill/>
            <a:miter lim="800000"/>
            <a:headEnd/>
            <a:tailEnd/>
          </a:ln>
        </p:spPr>
        <p:txBody>
          <a:bodyPr vert="horz" wrap="square" lIns="91339" tIns="45669" rIns="91339" bIns="4566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1" y="8829573"/>
            <a:ext cx="3037512" cy="465340"/>
          </a:xfrm>
          <a:prstGeom prst="rect">
            <a:avLst/>
          </a:prstGeom>
          <a:noFill/>
          <a:ln w="9525">
            <a:noFill/>
            <a:miter lim="800000"/>
            <a:headEnd/>
            <a:tailEnd/>
          </a:ln>
        </p:spPr>
        <p:txBody>
          <a:bodyPr vert="horz" wrap="square" lIns="91339" tIns="45669" rIns="91339" bIns="45669" numCol="1" anchor="b" anchorCtr="0" compatLnSpc="1">
            <a:prstTxWarp prst="textNoShape">
              <a:avLst/>
            </a:prstTxWarp>
          </a:bodyPr>
          <a:lstStyle>
            <a:lvl1pPr defTabSz="909764">
              <a:defRPr sz="1200">
                <a:latin typeface="Arial" charset="0"/>
                <a:ea typeface="ＭＳ Ｐゴシック" pitchFamily="-108" charset="-128"/>
              </a:defRPr>
            </a:lvl1pPr>
          </a:lstStyle>
          <a:p>
            <a:pPr>
              <a:defRPr/>
            </a:pPr>
            <a:endParaRPr lang="fr-FR"/>
          </a:p>
        </p:txBody>
      </p:sp>
      <p:sp>
        <p:nvSpPr>
          <p:cNvPr id="7" name="Slide Number Placeholder 6"/>
          <p:cNvSpPr>
            <a:spLocks noGrp="1"/>
          </p:cNvSpPr>
          <p:nvPr>
            <p:ph type="sldNum" sz="quarter" idx="5"/>
          </p:nvPr>
        </p:nvSpPr>
        <p:spPr bwMode="auto">
          <a:xfrm>
            <a:off x="3971248" y="8829573"/>
            <a:ext cx="3037512" cy="465340"/>
          </a:xfrm>
          <a:prstGeom prst="rect">
            <a:avLst/>
          </a:prstGeom>
          <a:noFill/>
          <a:ln w="9525">
            <a:noFill/>
            <a:miter lim="800000"/>
            <a:headEnd/>
            <a:tailEnd/>
          </a:ln>
        </p:spPr>
        <p:txBody>
          <a:bodyPr vert="horz" wrap="square" lIns="91339" tIns="45669" rIns="91339" bIns="45669" numCol="1" anchor="b" anchorCtr="0" compatLnSpc="1">
            <a:prstTxWarp prst="textNoShape">
              <a:avLst/>
            </a:prstTxWarp>
          </a:bodyPr>
          <a:lstStyle>
            <a:lvl1pPr algn="r" defTabSz="909764">
              <a:defRPr sz="1200">
                <a:latin typeface="Arial" charset="0"/>
                <a:ea typeface="ＭＳ Ｐゴシック" pitchFamily="-108" charset="-128"/>
              </a:defRPr>
            </a:lvl1pPr>
          </a:lstStyle>
          <a:p>
            <a:pPr>
              <a:defRPr/>
            </a:pPr>
            <a:fld id="{032A858C-6E5C-4A17-A605-E6FE5F77448C}" type="slidenum">
              <a:rPr lang="en-US"/>
              <a:pPr>
                <a:defRPr/>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a titolo">
    <p:spTree>
      <p:nvGrpSpPr>
        <p:cNvPr id="1" name=""/>
        <p:cNvGrpSpPr/>
        <p:nvPr/>
      </p:nvGrpSpPr>
      <p:grpSpPr>
        <a:xfrm>
          <a:off x="0" y="0"/>
          <a:ext cx="0" cy="0"/>
          <a:chOff x="0" y="0"/>
          <a:chExt cx="0" cy="0"/>
        </a:xfrm>
      </p:grpSpPr>
      <p:pic>
        <p:nvPicPr>
          <p:cNvPr id="4" name="Picture 6" descr="image01-ppt3"/>
          <p:cNvPicPr>
            <a:picLocks noChangeAspect="1" noChangeArrowheads="1"/>
          </p:cNvPicPr>
          <p:nvPr userDrawn="1"/>
        </p:nvPicPr>
        <p:blipFill>
          <a:blip r:embed="rId2" cstate="print"/>
          <a:srcRect/>
          <a:stretch>
            <a:fillRect/>
          </a:stretch>
        </p:blipFill>
        <p:spPr bwMode="auto">
          <a:xfrm>
            <a:off x="0" y="19050"/>
            <a:ext cx="9137650" cy="4273550"/>
          </a:xfrm>
          <a:prstGeom prst="rect">
            <a:avLst/>
          </a:prstGeom>
          <a:noFill/>
          <a:ln w="9525">
            <a:noFill/>
            <a:miter lim="800000"/>
            <a:headEnd/>
            <a:tailEnd/>
          </a:ln>
        </p:spPr>
      </p:pic>
      <p:pic>
        <p:nvPicPr>
          <p:cNvPr id="5" name="Picture 9" descr="acer_logo-def"/>
          <p:cNvPicPr>
            <a:picLocks noChangeAspect="1" noChangeArrowheads="1"/>
          </p:cNvPicPr>
          <p:nvPr userDrawn="1"/>
        </p:nvPicPr>
        <p:blipFill>
          <a:blip r:embed="rId3" cstate="print"/>
          <a:srcRect/>
          <a:stretch>
            <a:fillRect/>
          </a:stretch>
        </p:blipFill>
        <p:spPr bwMode="auto">
          <a:xfrm>
            <a:off x="263525" y="322263"/>
            <a:ext cx="1919288" cy="874712"/>
          </a:xfrm>
          <a:prstGeom prst="rect">
            <a:avLst/>
          </a:prstGeom>
          <a:noFill/>
          <a:ln w="9525">
            <a:noFill/>
            <a:miter lim="800000"/>
            <a:headEnd/>
            <a:tailEnd/>
          </a:ln>
        </p:spPr>
      </p:pic>
      <p:sp>
        <p:nvSpPr>
          <p:cNvPr id="2" name="Title Placeholder 1"/>
          <p:cNvSpPr>
            <a:spLocks noGrp="1"/>
          </p:cNvSpPr>
          <p:nvPr>
            <p:ph type="ctrTitle"/>
          </p:nvPr>
        </p:nvSpPr>
        <p:spPr>
          <a:xfrm>
            <a:off x="3119438" y="3540125"/>
            <a:ext cx="5768975" cy="1470025"/>
          </a:xfrm>
        </p:spPr>
        <p:txBody>
          <a:bodyPr/>
          <a:lstStyle>
            <a:lvl1pPr>
              <a:defRPr/>
            </a:lvl1pPr>
          </a:lstStyle>
          <a:p>
            <a:r>
              <a:rPr lang="fr-FR"/>
              <a:t>CLICK TO EDIT MASTER TITLE STYLE</a:t>
            </a:r>
          </a:p>
        </p:txBody>
      </p:sp>
      <p:sp>
        <p:nvSpPr>
          <p:cNvPr id="3" name="Text Placeholder 2"/>
          <p:cNvSpPr>
            <a:spLocks noGrp="1"/>
          </p:cNvSpPr>
          <p:nvPr>
            <p:ph type="subTitle" idx="1"/>
          </p:nvPr>
        </p:nvSpPr>
        <p:spPr>
          <a:xfrm>
            <a:off x="3119438" y="5084763"/>
            <a:ext cx="5773737" cy="960437"/>
          </a:xfrm>
        </p:spPr>
        <p:txBody>
          <a:bodyPr/>
          <a:lstStyle>
            <a:lvl1pPr marL="0" indent="0">
              <a:lnSpc>
                <a:spcPct val="80000"/>
              </a:lnSpc>
              <a:buFont typeface="Trebuchet MS" pitchFamily="34" charset="0"/>
              <a:buNone/>
              <a:defRPr>
                <a:solidFill>
                  <a:srgbClr val="005BAB"/>
                </a:solidFill>
              </a:defRPr>
            </a:lvl1pPr>
          </a:lstStyle>
          <a:p>
            <a:r>
              <a:rPr lang="fr-FR"/>
              <a:t>Click to edit Master subtitle style</a:t>
            </a:r>
          </a:p>
        </p:txBody>
      </p:sp>
    </p:spTree>
  </p:cSld>
  <p:clrMapOvr>
    <a:masterClrMapping/>
  </p:clrMapOvr>
  <p:transition spd="med">
    <p:wipe dir="r"/>
  </p:transition>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23075" y="771525"/>
            <a:ext cx="1997075" cy="5465763"/>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27088" y="771525"/>
            <a:ext cx="5843587" cy="546576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Tree>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ágina Texto 1 coluna">
    <p:spTree>
      <p:nvGrpSpPr>
        <p:cNvPr id="1" name=""/>
        <p:cNvGrpSpPr/>
        <p:nvPr/>
      </p:nvGrpSpPr>
      <p:grpSpPr>
        <a:xfrm>
          <a:off x="0" y="0"/>
          <a:ext cx="0" cy="0"/>
          <a:chOff x="0" y="0"/>
          <a:chExt cx="0" cy="0"/>
        </a:xfrm>
      </p:grpSpPr>
      <p:pic>
        <p:nvPicPr>
          <p:cNvPr id="5" name="Imagem 6" descr="06 templates ppt BASES-5.jpg"/>
          <p:cNvPicPr>
            <a:picLocks noChangeAspect="1"/>
          </p:cNvPicPr>
          <p:nvPr userDrawn="1"/>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2" name="Título 1"/>
          <p:cNvSpPr>
            <a:spLocks noGrp="1"/>
          </p:cNvSpPr>
          <p:nvPr>
            <p:ph type="title"/>
          </p:nvPr>
        </p:nvSpPr>
        <p:spPr>
          <a:xfrm>
            <a:off x="576000" y="214290"/>
            <a:ext cx="6340528" cy="571504"/>
          </a:xfrm>
        </p:spPr>
        <p:txBody>
          <a:bodyPr anchor="t">
            <a:normAutofit/>
          </a:bodyPr>
          <a:lstStyle>
            <a:lvl1pPr algn="l">
              <a:defRPr sz="1800" b="1" baseline="0">
                <a:latin typeface="Arial" pitchFamily="34" charset="0"/>
                <a:cs typeface="Arial" pitchFamily="34" charset="0"/>
              </a:defRPr>
            </a:lvl1pPr>
          </a:lstStyle>
          <a:p>
            <a:r>
              <a:rPr lang="pt-PT" smtClean="0"/>
              <a:t>Clique para editar o estilo</a:t>
            </a:r>
            <a:endParaRPr lang="pt-PT" dirty="0"/>
          </a:p>
        </p:txBody>
      </p:sp>
      <p:sp>
        <p:nvSpPr>
          <p:cNvPr id="3" name="Marcador de Posição de Conteúdo 2"/>
          <p:cNvSpPr>
            <a:spLocks noGrp="1"/>
          </p:cNvSpPr>
          <p:nvPr>
            <p:ph idx="1"/>
          </p:nvPr>
        </p:nvSpPr>
        <p:spPr>
          <a:xfrm>
            <a:off x="576000" y="1285860"/>
            <a:ext cx="8072494" cy="5143536"/>
          </a:xfrm>
        </p:spPr>
        <p:txBody>
          <a:bodyPr/>
          <a:lstStyle>
            <a:lvl1pPr marL="457200" indent="-457200">
              <a:buFont typeface="+mj-lt"/>
              <a:buNone/>
              <a:defRPr sz="1600" b="0">
                <a:solidFill>
                  <a:schemeClr val="tx1"/>
                </a:solidFill>
                <a:latin typeface="Arial" pitchFamily="34" charset="0"/>
                <a:cs typeface="Arial" pitchFamily="34" charset="0"/>
              </a:defRPr>
            </a:lvl1pPr>
            <a:lvl2pPr>
              <a:buClr>
                <a:schemeClr val="accent6">
                  <a:lumMod val="75000"/>
                </a:schemeClr>
              </a:buClr>
              <a:buFont typeface="Wingdings" pitchFamily="2" charset="2"/>
              <a:buChar char="Ø"/>
              <a:defRPr sz="1600">
                <a:latin typeface="Arial" pitchFamily="34" charset="0"/>
                <a:cs typeface="Arial" pitchFamily="34" charset="0"/>
              </a:defRPr>
            </a:lvl2pPr>
            <a:lvl3pPr>
              <a:buClr>
                <a:schemeClr val="accent6">
                  <a:lumMod val="75000"/>
                </a:schemeClr>
              </a:buClr>
              <a:buFont typeface="Calibri" pitchFamily="34" charset="0"/>
              <a:buChar char="•"/>
              <a:defRPr sz="1600">
                <a:latin typeface="Arial" pitchFamily="34" charset="0"/>
                <a:cs typeface="Arial" pitchFamily="34" charset="0"/>
              </a:defRPr>
            </a:lvl3pPr>
            <a:lvl4pPr>
              <a:buClr>
                <a:schemeClr val="accent6">
                  <a:lumMod val="75000"/>
                </a:schemeClr>
              </a:buClr>
              <a:defRPr sz="1400">
                <a:latin typeface="Arial" pitchFamily="34" charset="0"/>
                <a:cs typeface="Arial" pitchFamily="34" charset="0"/>
              </a:defRPr>
            </a:lvl4pPr>
            <a:lvl5pPr>
              <a:buClr>
                <a:schemeClr val="accent6">
                  <a:lumMod val="75000"/>
                </a:schemeClr>
              </a:buClr>
              <a:buFont typeface="Arial" pitchFamily="34" charset="0"/>
              <a:buChar char="•"/>
              <a:defRPr sz="1400">
                <a:latin typeface="Arial" pitchFamily="34" charset="0"/>
                <a:cs typeface="Arial" pitchFamily="34" charset="0"/>
              </a:defRPr>
            </a:lvl5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dirty="0"/>
          </a:p>
        </p:txBody>
      </p:sp>
      <p:sp>
        <p:nvSpPr>
          <p:cNvPr id="16" name="Marcador de Posição de Conteúdo 2"/>
          <p:cNvSpPr>
            <a:spLocks noGrp="1"/>
          </p:cNvSpPr>
          <p:nvPr>
            <p:ph idx="12"/>
          </p:nvPr>
        </p:nvSpPr>
        <p:spPr>
          <a:xfrm>
            <a:off x="576000" y="857232"/>
            <a:ext cx="8072494" cy="288000"/>
          </a:xfrm>
        </p:spPr>
        <p:txBody>
          <a:bodyPr/>
          <a:lstStyle>
            <a:lvl1pPr marL="457200" indent="-457200">
              <a:buFont typeface="+mj-lt"/>
              <a:buNone/>
              <a:defRPr sz="1600" b="1">
                <a:solidFill>
                  <a:schemeClr val="accent6">
                    <a:lumMod val="75000"/>
                  </a:schemeClr>
                </a:solidFill>
                <a:latin typeface="Arial" pitchFamily="34" charset="0"/>
                <a:cs typeface="Arial" pitchFamily="34" charset="0"/>
              </a:defRPr>
            </a:lvl1pPr>
            <a:lvl2pPr>
              <a:buClr>
                <a:schemeClr val="accent6">
                  <a:lumMod val="75000"/>
                </a:schemeClr>
              </a:buClr>
              <a:buFont typeface="Wingdings" pitchFamily="2" charset="2"/>
              <a:buChar char="Ø"/>
              <a:defRPr sz="1600">
                <a:latin typeface="Arial" pitchFamily="34" charset="0"/>
                <a:cs typeface="Arial" pitchFamily="34" charset="0"/>
              </a:defRPr>
            </a:lvl2pPr>
            <a:lvl3pPr>
              <a:buClr>
                <a:schemeClr val="accent6">
                  <a:lumMod val="75000"/>
                </a:schemeClr>
              </a:buClr>
              <a:buFont typeface="Calibri" pitchFamily="34" charset="0"/>
              <a:buChar char="•"/>
              <a:defRPr sz="1600">
                <a:latin typeface="Arial" pitchFamily="34" charset="0"/>
                <a:cs typeface="Arial" pitchFamily="34" charset="0"/>
              </a:defRPr>
            </a:lvl3pPr>
            <a:lvl4pPr>
              <a:buClr>
                <a:schemeClr val="accent6">
                  <a:lumMod val="75000"/>
                </a:schemeClr>
              </a:buClr>
              <a:defRPr sz="1400">
                <a:latin typeface="Arial" pitchFamily="34" charset="0"/>
                <a:cs typeface="Arial" pitchFamily="34" charset="0"/>
              </a:defRPr>
            </a:lvl4pPr>
            <a:lvl5pPr>
              <a:buClr>
                <a:schemeClr val="accent6">
                  <a:lumMod val="75000"/>
                </a:schemeClr>
              </a:buClr>
              <a:buFont typeface="Arial" pitchFamily="34" charset="0"/>
              <a:buChar char="•"/>
              <a:defRPr sz="1400">
                <a:latin typeface="Arial" pitchFamily="34" charset="0"/>
                <a:cs typeface="Arial" pitchFamily="34" charset="0"/>
              </a:defRPr>
            </a:lvl5pPr>
          </a:lstStyle>
          <a:p>
            <a:pPr lvl="0"/>
            <a:r>
              <a:rPr lang="pt-PT" smtClean="0"/>
              <a:t>Clique para editar os estilos</a:t>
            </a:r>
          </a:p>
        </p:txBody>
      </p:sp>
      <p:sp>
        <p:nvSpPr>
          <p:cNvPr id="6" name="Marcador de Posição da Data 3"/>
          <p:cNvSpPr>
            <a:spLocks noGrp="1"/>
          </p:cNvSpPr>
          <p:nvPr>
            <p:ph type="dt" sz="half" idx="13"/>
          </p:nvPr>
        </p:nvSpPr>
        <p:spPr>
          <a:xfrm>
            <a:off x="7826375" y="6624638"/>
            <a:ext cx="865188" cy="179387"/>
          </a:xfrm>
          <a:prstGeom prst="rect">
            <a:avLst/>
          </a:prstGeom>
        </p:spPr>
        <p:txBody>
          <a:bodyPr/>
          <a:lstStyle>
            <a:lvl1pPr algn="r">
              <a:defRPr sz="1000" b="1" smtClean="0">
                <a:solidFill>
                  <a:schemeClr val="tx1"/>
                </a:solidFill>
                <a:latin typeface="Arial" pitchFamily="34" charset="0"/>
                <a:cs typeface="Arial" pitchFamily="34" charset="0"/>
              </a:defRPr>
            </a:lvl1pPr>
          </a:lstStyle>
          <a:p>
            <a:pPr>
              <a:defRPr/>
            </a:pPr>
            <a:fld id="{36FFB83D-522C-48AC-86B9-0F6B5DEBC438}" type="datetime1">
              <a:rPr lang="pt-PT"/>
              <a:pPr>
                <a:defRPr/>
              </a:pPr>
              <a:t>06-02-2012</a:t>
            </a:fld>
            <a:endParaRPr lang="pt-PT" dirty="0"/>
          </a:p>
        </p:txBody>
      </p:sp>
      <p:sp>
        <p:nvSpPr>
          <p:cNvPr id="7" name="Marcador de Posição do Rodapé 4"/>
          <p:cNvSpPr>
            <a:spLocks noGrp="1"/>
          </p:cNvSpPr>
          <p:nvPr>
            <p:ph type="ftr" sz="quarter" idx="14"/>
          </p:nvPr>
        </p:nvSpPr>
        <p:spPr>
          <a:xfrm>
            <a:off x="576263" y="6624638"/>
            <a:ext cx="3492500" cy="179387"/>
          </a:xfrm>
          <a:prstGeom prst="rect">
            <a:avLst/>
          </a:prstGeom>
        </p:spPr>
        <p:txBody>
          <a:bodyPr/>
          <a:lstStyle>
            <a:lvl1pPr algn="l">
              <a:defRPr sz="1000" b="1">
                <a:solidFill>
                  <a:schemeClr val="tx1"/>
                </a:solidFill>
                <a:latin typeface="Arial" pitchFamily="34" charset="0"/>
                <a:cs typeface="Arial" pitchFamily="34" charset="0"/>
              </a:defRPr>
            </a:lvl1pPr>
          </a:lstStyle>
          <a:p>
            <a:pPr>
              <a:defRPr/>
            </a:pPr>
            <a:r>
              <a:rPr lang="pt-PT"/>
              <a:t>ERSE - Entidade Reguladora dos Serviços Energéticos</a:t>
            </a:r>
          </a:p>
        </p:txBody>
      </p:sp>
      <p:sp>
        <p:nvSpPr>
          <p:cNvPr id="8" name="Marcador de Posição do Número do Diapositivo 5"/>
          <p:cNvSpPr>
            <a:spLocks noGrp="1"/>
          </p:cNvSpPr>
          <p:nvPr>
            <p:ph type="sldNum" sz="quarter" idx="15"/>
          </p:nvPr>
        </p:nvSpPr>
        <p:spPr>
          <a:xfrm>
            <a:off x="6000750" y="6605588"/>
            <a:ext cx="776288" cy="179387"/>
          </a:xfrm>
          <a:prstGeom prst="rect">
            <a:avLst/>
          </a:prstGeom>
        </p:spPr>
        <p:txBody>
          <a:bodyPr/>
          <a:lstStyle>
            <a:lvl1pPr algn="r" fontAlgn="auto">
              <a:spcBef>
                <a:spcPts val="0"/>
              </a:spcBef>
              <a:spcAft>
                <a:spcPts val="0"/>
              </a:spcAft>
              <a:defRPr sz="1000">
                <a:solidFill>
                  <a:schemeClr val="tx1">
                    <a:tint val="75000"/>
                  </a:schemeClr>
                </a:solidFill>
                <a:latin typeface="+mn-lt"/>
              </a:defRPr>
            </a:lvl1pPr>
          </a:lstStyle>
          <a:p>
            <a:pPr>
              <a:defRPr/>
            </a:pPr>
            <a:fld id="{A3174027-57F6-434F-AF59-2893CC9EA7EA}" type="slidenum">
              <a:rPr lang="pt-PT"/>
              <a:pPr>
                <a:defRPr/>
              </a:pPr>
              <a:t>‹nº›</a:t>
            </a:fld>
            <a:endParaRPr lang="pt-PT"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a titolo">
    <p:spTree>
      <p:nvGrpSpPr>
        <p:cNvPr id="1" name=""/>
        <p:cNvGrpSpPr/>
        <p:nvPr/>
      </p:nvGrpSpPr>
      <p:grpSpPr>
        <a:xfrm>
          <a:off x="0" y="0"/>
          <a:ext cx="0" cy="0"/>
          <a:chOff x="0" y="0"/>
          <a:chExt cx="0" cy="0"/>
        </a:xfrm>
      </p:grpSpPr>
      <p:pic>
        <p:nvPicPr>
          <p:cNvPr id="4" name="Picture 6" descr="image01-ppt3"/>
          <p:cNvPicPr>
            <a:picLocks noChangeAspect="1" noChangeArrowheads="1"/>
          </p:cNvPicPr>
          <p:nvPr userDrawn="1"/>
        </p:nvPicPr>
        <p:blipFill>
          <a:blip r:embed="rId2" cstate="print"/>
          <a:srcRect/>
          <a:stretch>
            <a:fillRect/>
          </a:stretch>
        </p:blipFill>
        <p:spPr bwMode="auto">
          <a:xfrm>
            <a:off x="0" y="19050"/>
            <a:ext cx="9137650" cy="4273550"/>
          </a:xfrm>
          <a:prstGeom prst="rect">
            <a:avLst/>
          </a:prstGeom>
          <a:noFill/>
          <a:ln w="9525">
            <a:noFill/>
            <a:miter lim="800000"/>
            <a:headEnd/>
            <a:tailEnd/>
          </a:ln>
        </p:spPr>
      </p:pic>
      <p:pic>
        <p:nvPicPr>
          <p:cNvPr id="5" name="Picture 9" descr="acer_logo-def"/>
          <p:cNvPicPr>
            <a:picLocks noChangeAspect="1" noChangeArrowheads="1"/>
          </p:cNvPicPr>
          <p:nvPr userDrawn="1"/>
        </p:nvPicPr>
        <p:blipFill>
          <a:blip r:embed="rId3" cstate="print"/>
          <a:srcRect/>
          <a:stretch>
            <a:fillRect/>
          </a:stretch>
        </p:blipFill>
        <p:spPr bwMode="auto">
          <a:xfrm>
            <a:off x="263525" y="322263"/>
            <a:ext cx="1919288" cy="874712"/>
          </a:xfrm>
          <a:prstGeom prst="rect">
            <a:avLst/>
          </a:prstGeom>
          <a:noFill/>
          <a:ln w="9525">
            <a:noFill/>
            <a:miter lim="800000"/>
            <a:headEnd/>
            <a:tailEnd/>
          </a:ln>
        </p:spPr>
      </p:pic>
      <p:sp>
        <p:nvSpPr>
          <p:cNvPr id="2" name="Title Placeholder 1"/>
          <p:cNvSpPr>
            <a:spLocks noGrp="1"/>
          </p:cNvSpPr>
          <p:nvPr>
            <p:ph type="ctrTitle"/>
          </p:nvPr>
        </p:nvSpPr>
        <p:spPr>
          <a:xfrm>
            <a:off x="3119438" y="3540125"/>
            <a:ext cx="5768975" cy="1470025"/>
          </a:xfrm>
        </p:spPr>
        <p:txBody>
          <a:bodyPr/>
          <a:lstStyle>
            <a:lvl1pPr>
              <a:defRPr/>
            </a:lvl1pPr>
          </a:lstStyle>
          <a:p>
            <a:r>
              <a:rPr lang="fr-FR"/>
              <a:t>CLICK TO EDIT MASTER TITLE STYLE</a:t>
            </a:r>
          </a:p>
        </p:txBody>
      </p:sp>
      <p:sp>
        <p:nvSpPr>
          <p:cNvPr id="3" name="Text Placeholder 2"/>
          <p:cNvSpPr>
            <a:spLocks noGrp="1"/>
          </p:cNvSpPr>
          <p:nvPr>
            <p:ph type="subTitle" idx="1"/>
          </p:nvPr>
        </p:nvSpPr>
        <p:spPr>
          <a:xfrm>
            <a:off x="3119438" y="5084763"/>
            <a:ext cx="5773737" cy="960437"/>
          </a:xfrm>
        </p:spPr>
        <p:txBody>
          <a:bodyPr/>
          <a:lstStyle>
            <a:lvl1pPr marL="0" indent="0">
              <a:lnSpc>
                <a:spcPct val="80000"/>
              </a:lnSpc>
              <a:buFont typeface="Trebuchet MS" pitchFamily="34" charset="0"/>
              <a:buNone/>
              <a:defRPr>
                <a:solidFill>
                  <a:srgbClr val="005BAB"/>
                </a:solidFill>
              </a:defRPr>
            </a:lvl1pPr>
          </a:lstStyle>
          <a:p>
            <a:r>
              <a:rPr lang="fr-FR"/>
              <a:t>Click to edit Master subtitle style</a:t>
            </a:r>
          </a:p>
        </p:txBody>
      </p:sp>
    </p:spTree>
  </p:cSld>
  <p:clrMapOvr>
    <a:masterClrMapping/>
  </p:clrMapOvr>
  <p:transition spd="med">
    <p:wipe dir="r"/>
  </p:transition>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Tree>
  </p:cSld>
  <p:clrMapOvr>
    <a:masterClrMapping/>
  </p:clrMapOvr>
  <p:transition spd="med">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lstStyle>
            <a:lvl1pPr algn="l">
              <a:defRPr sz="4000" b="1" cap="all"/>
            </a:lvl1pPr>
          </a:lstStyle>
          <a:p>
            <a:r>
              <a:rPr lang="it-IT" smtClean="0"/>
              <a:t>Fare clic per modificare lo stile del titolo</a:t>
            </a:r>
            <a:endParaRPr lang="en-GB"/>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Tree>
  </p:cSld>
  <p:clrMapOvr>
    <a:masterClrMapping/>
  </p:clrMapOvr>
  <p:transition spd="med">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27088" y="1811338"/>
            <a:ext cx="3919537"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4899025" y="1811338"/>
            <a:ext cx="3921125"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Tree>
  </p:cSld>
  <p:clrMapOvr>
    <a:masterClrMapping/>
  </p:clrMapOvr>
  <p:transition spd="med">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en-GB"/>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Tree>
  </p:cSld>
  <p:clrMapOvr>
    <a:masterClrMapping/>
  </p:clrMapOvr>
  <p:transition spd="med">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Tree>
  </p:cSld>
  <p:clrMapOvr>
    <a:masterClrMapping/>
  </p:clrMapOvr>
  <p:transition spd="med">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982663" y="764703"/>
            <a:ext cx="7837487" cy="792089"/>
          </a:xfrm>
        </p:spPr>
        <p:txBody>
          <a:bodyPr/>
          <a:lstStyle>
            <a:lvl1pPr>
              <a:defRPr sz="2800"/>
            </a:lvl1pPr>
          </a:lstStyle>
          <a:p>
            <a:r>
              <a:rPr lang="it-IT" dirty="0" smtClean="0"/>
              <a:t>Fare clic per modificare lo stile del titolo</a:t>
            </a:r>
            <a:endParaRPr lang="en-GB" dirty="0"/>
          </a:p>
        </p:txBody>
      </p:sp>
      <p:sp>
        <p:nvSpPr>
          <p:cNvPr id="3" name="Segnaposto contenuto 2"/>
          <p:cNvSpPr>
            <a:spLocks noGrp="1"/>
          </p:cNvSpPr>
          <p:nvPr>
            <p:ph idx="1"/>
          </p:nvPr>
        </p:nvSpPr>
        <p:spPr/>
        <p:txBody>
          <a:bodyPr/>
          <a:lstStyle>
            <a:lvl1pPr>
              <a:defRPr sz="2400"/>
            </a:lvl1pPr>
            <a:lvl2pPr>
              <a:defRPr sz="2000"/>
            </a:lvl2pPr>
            <a:lvl3pPr>
              <a:defRPr sz="2000"/>
            </a:lvl3pPr>
            <a:lvl4pPr>
              <a:defRPr sz="1800"/>
            </a:lvl4pPr>
            <a:lvl5pPr>
              <a:defRPr sz="1800"/>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GB" dirty="0"/>
          </a:p>
        </p:txBody>
      </p:sp>
    </p:spTree>
  </p:cSld>
  <p:clrMapOvr>
    <a:masterClrMapping/>
  </p:clrMapOvr>
  <p:transition spd="med">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dirty="0" smtClean="0"/>
              <a:t>Fare clic per modificare lo stile del titolo</a:t>
            </a:r>
            <a:endParaRPr lang="en-GB" dirty="0"/>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transition spd="med">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GB"/>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transition spd="med">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Tree>
  </p:cSld>
  <p:clrMapOvr>
    <a:masterClrMapping/>
  </p:clrMapOvr>
  <p:transition spd="med">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23075" y="771525"/>
            <a:ext cx="1997075" cy="5465763"/>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27088" y="771525"/>
            <a:ext cx="5843587" cy="546576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lstStyle>
            <a:lvl1pPr algn="l">
              <a:defRPr sz="4000" b="1" cap="all"/>
            </a:lvl1pPr>
          </a:lstStyle>
          <a:p>
            <a:r>
              <a:rPr lang="it-IT" smtClean="0"/>
              <a:t>Fare clic per modificare lo stile del titolo</a:t>
            </a:r>
            <a:endParaRPr lang="en-GB"/>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27088" y="1811338"/>
            <a:ext cx="3919537"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4899025" y="1811338"/>
            <a:ext cx="3921125"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en-GB"/>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dirty="0" smtClean="0"/>
              <a:t>Fare clic per modificare lo stile del titolo</a:t>
            </a:r>
            <a:endParaRPr lang="en-GB" dirty="0"/>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GB"/>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02"/>
          <p:cNvSpPr>
            <a:spLocks noChangeAspect="1" noChangeArrowheads="1"/>
          </p:cNvSpPr>
          <p:nvPr userDrawn="1"/>
        </p:nvSpPr>
        <p:spPr bwMode="gray">
          <a:xfrm>
            <a:off x="0" y="0"/>
            <a:ext cx="9144000" cy="1052513"/>
          </a:xfrm>
          <a:prstGeom prst="rect">
            <a:avLst/>
          </a:prstGeom>
          <a:solidFill>
            <a:srgbClr val="005BAB"/>
          </a:solidFill>
          <a:ln w="9525">
            <a:noFill/>
            <a:miter lim="800000"/>
            <a:headEnd/>
            <a:tailEnd/>
          </a:ln>
        </p:spPr>
        <p:txBody>
          <a:bodyPr wrap="none" anchor="ctr"/>
          <a:lstStyle/>
          <a:p>
            <a:pPr>
              <a:defRPr/>
            </a:pPr>
            <a:endParaRPr lang="en-GB">
              <a:ea typeface="ＭＳ Ｐゴシック" pitchFamily="-108" charset="-128"/>
            </a:endParaRPr>
          </a:p>
        </p:txBody>
      </p:sp>
      <p:grpSp>
        <p:nvGrpSpPr>
          <p:cNvPr id="1027" name="Group 103"/>
          <p:cNvGrpSpPr>
            <a:grpSpLocks noChangeAspect="1"/>
          </p:cNvGrpSpPr>
          <p:nvPr userDrawn="1"/>
        </p:nvGrpSpPr>
        <p:grpSpPr bwMode="auto">
          <a:xfrm>
            <a:off x="0" y="188913"/>
            <a:ext cx="9144000" cy="6669087"/>
            <a:chOff x="5921" y="59"/>
            <a:chExt cx="5766" cy="4206"/>
          </a:xfrm>
        </p:grpSpPr>
        <p:sp>
          <p:nvSpPr>
            <p:cNvPr id="1037" name="Freeform 104"/>
            <p:cNvSpPr>
              <a:spLocks noChangeAspect="1"/>
            </p:cNvSpPr>
            <p:nvPr userDrawn="1"/>
          </p:nvSpPr>
          <p:spPr bwMode="gray">
            <a:xfrm>
              <a:off x="9929" y="2477"/>
              <a:ext cx="1027" cy="1398"/>
            </a:xfrm>
            <a:custGeom>
              <a:avLst/>
              <a:gdLst>
                <a:gd name="T0" fmla="*/ 110 w 513"/>
                <a:gd name="T1" fmla="*/ 696 h 698"/>
                <a:gd name="T2" fmla="*/ 513 w 513"/>
                <a:gd name="T3" fmla="*/ 0 h 698"/>
                <a:gd name="T4" fmla="*/ 0 w 513"/>
                <a:gd name="T5" fmla="*/ 698 h 698"/>
                <a:gd name="T6" fmla="*/ 110 w 513"/>
                <a:gd name="T7" fmla="*/ 698 h 698"/>
                <a:gd name="T8" fmla="*/ 110 w 513"/>
                <a:gd name="T9" fmla="*/ 696 h 6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13" h="698">
                  <a:moveTo>
                    <a:pt x="110" y="696"/>
                  </a:moveTo>
                  <a:cubicBezTo>
                    <a:pt x="110" y="398"/>
                    <a:pt x="272" y="138"/>
                    <a:pt x="513" y="0"/>
                  </a:cubicBezTo>
                  <a:cubicBezTo>
                    <a:pt x="242" y="130"/>
                    <a:pt x="44" y="389"/>
                    <a:pt x="0" y="698"/>
                  </a:cubicBezTo>
                  <a:cubicBezTo>
                    <a:pt x="110" y="698"/>
                    <a:pt x="110" y="698"/>
                    <a:pt x="110" y="698"/>
                  </a:cubicBezTo>
                  <a:cubicBezTo>
                    <a:pt x="110" y="697"/>
                    <a:pt x="110" y="696"/>
                    <a:pt x="110" y="696"/>
                  </a:cubicBezTo>
                  <a:close/>
                </a:path>
              </a:pathLst>
            </a:custGeom>
            <a:solidFill>
              <a:schemeClr val="bg1"/>
            </a:solidFill>
            <a:ln w="9525" cap="flat" cmpd="sng">
              <a:noFill/>
              <a:prstDash val="solid"/>
              <a:round/>
              <a:headEnd type="none" w="med" len="med"/>
              <a:tailEnd type="none" w="med" len="med"/>
            </a:ln>
          </p:spPr>
          <p:txBody>
            <a:bodyPr/>
            <a:lstStyle/>
            <a:p>
              <a:pPr>
                <a:defRPr/>
              </a:pPr>
              <a:endParaRPr lang="en-GB">
                <a:ea typeface="ＭＳ Ｐゴシック" pitchFamily="-108" charset="-128"/>
              </a:endParaRPr>
            </a:p>
          </p:txBody>
        </p:sp>
        <p:sp>
          <p:nvSpPr>
            <p:cNvPr id="1038" name="Freeform 105"/>
            <p:cNvSpPr>
              <a:spLocks noChangeAspect="1"/>
            </p:cNvSpPr>
            <p:nvPr userDrawn="1"/>
          </p:nvSpPr>
          <p:spPr bwMode="gray">
            <a:xfrm>
              <a:off x="5921" y="59"/>
              <a:ext cx="5766" cy="4206"/>
            </a:xfrm>
            <a:custGeom>
              <a:avLst/>
              <a:gdLst>
                <a:gd name="T0" fmla="*/ 2515 w 2880"/>
                <a:gd name="T1" fmla="*/ 1207 h 2100"/>
                <a:gd name="T2" fmla="*/ 2880 w 2880"/>
                <a:gd name="T3" fmla="*/ 1101 h 2100"/>
                <a:gd name="T4" fmla="*/ 2880 w 2880"/>
                <a:gd name="T5" fmla="*/ 117 h 2100"/>
                <a:gd name="T6" fmla="*/ 376 w 2880"/>
                <a:gd name="T7" fmla="*/ 0 h 2100"/>
                <a:gd name="T8" fmla="*/ 0 w 2880"/>
                <a:gd name="T9" fmla="*/ 258 h 2100"/>
                <a:gd name="T10" fmla="*/ 0 w 2880"/>
                <a:gd name="T11" fmla="*/ 978 h 2100"/>
                <a:gd name="T12" fmla="*/ 0 w 2880"/>
                <a:gd name="T13" fmla="*/ 2100 h 2100"/>
                <a:gd name="T14" fmla="*/ 2880 w 2880"/>
                <a:gd name="T15" fmla="*/ 2100 h 2100"/>
                <a:gd name="T16" fmla="*/ 2880 w 2880"/>
                <a:gd name="T17" fmla="*/ 1905 h 2100"/>
                <a:gd name="T18" fmla="*/ 2002 w 2880"/>
                <a:gd name="T19" fmla="*/ 1905 h 2100"/>
                <a:gd name="T20" fmla="*/ 2515 w 2880"/>
                <a:gd name="T21" fmla="*/ 1207 h 21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880" h="2100">
                  <a:moveTo>
                    <a:pt x="2515" y="1207"/>
                  </a:moveTo>
                  <a:cubicBezTo>
                    <a:pt x="2623" y="1144"/>
                    <a:pt x="2748" y="1106"/>
                    <a:pt x="2880" y="1101"/>
                  </a:cubicBezTo>
                  <a:cubicBezTo>
                    <a:pt x="2880" y="117"/>
                    <a:pt x="2880" y="117"/>
                    <a:pt x="2880" y="117"/>
                  </a:cubicBezTo>
                  <a:cubicBezTo>
                    <a:pt x="1470" y="211"/>
                    <a:pt x="796" y="0"/>
                    <a:pt x="376" y="0"/>
                  </a:cubicBezTo>
                  <a:cubicBezTo>
                    <a:pt x="65" y="0"/>
                    <a:pt x="8" y="169"/>
                    <a:pt x="0" y="258"/>
                  </a:cubicBezTo>
                  <a:cubicBezTo>
                    <a:pt x="0" y="258"/>
                    <a:pt x="0" y="258"/>
                    <a:pt x="0" y="978"/>
                  </a:cubicBezTo>
                  <a:cubicBezTo>
                    <a:pt x="0" y="2100"/>
                    <a:pt x="0" y="2100"/>
                    <a:pt x="0" y="2100"/>
                  </a:cubicBezTo>
                  <a:cubicBezTo>
                    <a:pt x="2880" y="2100"/>
                    <a:pt x="2880" y="2100"/>
                    <a:pt x="2880" y="2100"/>
                  </a:cubicBezTo>
                  <a:cubicBezTo>
                    <a:pt x="2880" y="1905"/>
                    <a:pt x="2880" y="1905"/>
                    <a:pt x="2880" y="1905"/>
                  </a:cubicBezTo>
                  <a:cubicBezTo>
                    <a:pt x="2002" y="1905"/>
                    <a:pt x="2002" y="1905"/>
                    <a:pt x="2002" y="1905"/>
                  </a:cubicBezTo>
                  <a:cubicBezTo>
                    <a:pt x="2046" y="1596"/>
                    <a:pt x="2244" y="1337"/>
                    <a:pt x="2515" y="1207"/>
                  </a:cubicBezTo>
                  <a:close/>
                </a:path>
              </a:pathLst>
            </a:custGeom>
            <a:solidFill>
              <a:srgbClr val="FFFFFF"/>
            </a:solidFill>
            <a:ln w="9525">
              <a:noFill/>
              <a:round/>
              <a:headEnd/>
              <a:tailEnd/>
            </a:ln>
          </p:spPr>
          <p:txBody>
            <a:bodyPr/>
            <a:lstStyle/>
            <a:p>
              <a:pPr>
                <a:defRPr/>
              </a:pPr>
              <a:endParaRPr lang="en-GB">
                <a:ea typeface="ＭＳ Ｐゴシック" pitchFamily="-108" charset="-128"/>
              </a:endParaRPr>
            </a:p>
          </p:txBody>
        </p:sp>
      </p:grpSp>
      <p:grpSp>
        <p:nvGrpSpPr>
          <p:cNvPr id="1028" name="Group 59"/>
          <p:cNvGrpSpPr>
            <a:grpSpLocks/>
          </p:cNvGrpSpPr>
          <p:nvPr userDrawn="1"/>
        </p:nvGrpSpPr>
        <p:grpSpPr bwMode="auto">
          <a:xfrm>
            <a:off x="0" y="188913"/>
            <a:ext cx="9144000" cy="6669087"/>
            <a:chOff x="0" y="119"/>
            <a:chExt cx="5760" cy="4201"/>
          </a:xfrm>
        </p:grpSpPr>
        <p:grpSp>
          <p:nvGrpSpPr>
            <p:cNvPr id="1034" name="Group 152"/>
            <p:cNvGrpSpPr>
              <a:grpSpLocks/>
            </p:cNvGrpSpPr>
            <p:nvPr userDrawn="1"/>
          </p:nvGrpSpPr>
          <p:grpSpPr bwMode="auto">
            <a:xfrm>
              <a:off x="0" y="119"/>
              <a:ext cx="5760" cy="2722"/>
              <a:chOff x="-1" y="2536050"/>
              <a:chExt cx="9144001" cy="4321950"/>
            </a:xfrm>
          </p:grpSpPr>
          <p:sp>
            <p:nvSpPr>
              <p:cNvPr id="1035" name="Freeform 5"/>
              <p:cNvSpPr>
                <a:spLocks noChangeAspect="1"/>
              </p:cNvSpPr>
              <p:nvPr userDrawn="1"/>
            </p:nvSpPr>
            <p:spPr bwMode="gray">
              <a:xfrm>
                <a:off x="-1" y="2536050"/>
                <a:ext cx="9144001" cy="3393095"/>
              </a:xfrm>
              <a:custGeom>
                <a:avLst/>
                <a:gdLst>
                  <a:gd name="T0" fmla="*/ 9144001 w 2381"/>
                  <a:gd name="T1" fmla="*/ 3393095 h 882"/>
                  <a:gd name="T2" fmla="*/ 0 w 2381"/>
                  <a:gd name="T3" fmla="*/ 3393095 h 882"/>
                  <a:gd name="T4" fmla="*/ 0 w 2381"/>
                  <a:gd name="T5" fmla="*/ 819421 h 882"/>
                  <a:gd name="T6" fmla="*/ 1194366 w 2381"/>
                  <a:gd name="T7" fmla="*/ 0 h 882"/>
                  <a:gd name="T8" fmla="*/ 9144001 w 2381"/>
                  <a:gd name="T9" fmla="*/ 373164 h 882"/>
                  <a:gd name="T10" fmla="*/ 9144001 w 2381"/>
                  <a:gd name="T11" fmla="*/ 3393095 h 882"/>
                  <a:gd name="T12" fmla="*/ 0 60000 65536"/>
                  <a:gd name="T13" fmla="*/ 0 60000 65536"/>
                  <a:gd name="T14" fmla="*/ 0 60000 65536"/>
                  <a:gd name="T15" fmla="*/ 0 60000 65536"/>
                  <a:gd name="T16" fmla="*/ 0 60000 65536"/>
                  <a:gd name="T17" fmla="*/ 0 60000 65536"/>
                  <a:gd name="T18" fmla="*/ 0 w 2381"/>
                  <a:gd name="T19" fmla="*/ 0 h 882"/>
                  <a:gd name="T20" fmla="*/ 2381 w 2381"/>
                  <a:gd name="T21" fmla="*/ 882 h 882"/>
                </a:gdLst>
                <a:ahLst/>
                <a:cxnLst>
                  <a:cxn ang="T12">
                    <a:pos x="T0" y="T1"/>
                  </a:cxn>
                  <a:cxn ang="T13">
                    <a:pos x="T2" y="T3"/>
                  </a:cxn>
                  <a:cxn ang="T14">
                    <a:pos x="T4" y="T5"/>
                  </a:cxn>
                  <a:cxn ang="T15">
                    <a:pos x="T6" y="T7"/>
                  </a:cxn>
                  <a:cxn ang="T16">
                    <a:pos x="T8" y="T9"/>
                  </a:cxn>
                  <a:cxn ang="T17">
                    <a:pos x="T10" y="T11"/>
                  </a:cxn>
                </a:cxnLst>
                <a:rect l="T18" t="T19" r="T20" b="T21"/>
                <a:pathLst>
                  <a:path w="2381" h="882">
                    <a:moveTo>
                      <a:pt x="2381" y="882"/>
                    </a:moveTo>
                    <a:cubicBezTo>
                      <a:pt x="0" y="882"/>
                      <a:pt x="0" y="882"/>
                      <a:pt x="0" y="882"/>
                    </a:cubicBezTo>
                    <a:cubicBezTo>
                      <a:pt x="0" y="213"/>
                      <a:pt x="0" y="213"/>
                      <a:pt x="0" y="213"/>
                    </a:cubicBezTo>
                    <a:cubicBezTo>
                      <a:pt x="7" y="140"/>
                      <a:pt x="54" y="0"/>
                      <a:pt x="311" y="0"/>
                    </a:cubicBezTo>
                    <a:cubicBezTo>
                      <a:pt x="658" y="0"/>
                      <a:pt x="1215" y="174"/>
                      <a:pt x="2381" y="97"/>
                    </a:cubicBezTo>
                    <a:lnTo>
                      <a:pt x="2381" y="882"/>
                    </a:lnTo>
                    <a:close/>
                  </a:path>
                </a:pathLst>
              </a:custGeom>
              <a:solidFill>
                <a:schemeClr val="bg1"/>
              </a:solidFill>
              <a:ln w="9525">
                <a:noFill/>
                <a:round/>
                <a:headEnd/>
                <a:tailEnd/>
              </a:ln>
            </p:spPr>
            <p:txBody>
              <a:bodyPr/>
              <a:lstStyle/>
              <a:p>
                <a:pPr>
                  <a:defRPr/>
                </a:pPr>
                <a:endParaRPr lang="en-GB">
                  <a:ea typeface="ＭＳ Ｐゴシック" pitchFamily="-108" charset="-128"/>
                </a:endParaRPr>
              </a:p>
            </p:txBody>
          </p:sp>
          <p:sp>
            <p:nvSpPr>
              <p:cNvPr id="1036" name="Rectangle 38"/>
              <p:cNvSpPr>
                <a:spLocks noChangeArrowheads="1"/>
              </p:cNvSpPr>
              <p:nvPr userDrawn="1"/>
            </p:nvSpPr>
            <p:spPr bwMode="gray">
              <a:xfrm>
                <a:off x="-1" y="5643344"/>
                <a:ext cx="9144001" cy="1214656"/>
              </a:xfrm>
              <a:prstGeom prst="rect">
                <a:avLst/>
              </a:prstGeom>
              <a:solidFill>
                <a:schemeClr val="bg1"/>
              </a:solidFill>
              <a:ln w="25400" algn="ctr">
                <a:noFill/>
                <a:miter lim="800000"/>
                <a:headEnd/>
                <a:tailEnd/>
              </a:ln>
            </p:spPr>
            <p:txBody>
              <a:bodyPr anchor="ctr"/>
              <a:lstStyle/>
              <a:p>
                <a:pPr algn="ctr">
                  <a:defRPr/>
                </a:pPr>
                <a:endParaRPr lang="fr-FR">
                  <a:solidFill>
                    <a:srgbClr val="FFFFFF"/>
                  </a:solidFill>
                  <a:ea typeface="ＭＳ Ｐゴシック" pitchFamily="-108" charset="-128"/>
                </a:endParaRPr>
              </a:p>
            </p:txBody>
          </p:sp>
        </p:grpSp>
        <p:sp>
          <p:nvSpPr>
            <p:cNvPr id="2" name="Rectangle 63"/>
            <p:cNvSpPr>
              <a:spLocks noChangeArrowheads="1"/>
            </p:cNvSpPr>
            <p:nvPr userDrawn="1"/>
          </p:nvSpPr>
          <p:spPr bwMode="gray">
            <a:xfrm>
              <a:off x="0" y="2659"/>
              <a:ext cx="5760" cy="1661"/>
            </a:xfrm>
            <a:prstGeom prst="rect">
              <a:avLst/>
            </a:prstGeom>
            <a:solidFill>
              <a:schemeClr val="bg1"/>
            </a:solidFill>
            <a:ln w="9525">
              <a:noFill/>
              <a:miter lim="800000"/>
              <a:headEnd/>
              <a:tailEnd/>
            </a:ln>
          </p:spPr>
          <p:txBody>
            <a:bodyPr wrap="none" anchor="ctr"/>
            <a:lstStyle/>
            <a:p>
              <a:pPr>
                <a:defRPr/>
              </a:pPr>
              <a:endParaRPr lang="en-GB">
                <a:ea typeface="ＭＳ Ｐゴシック" pitchFamily="-108" charset="-128"/>
              </a:endParaRPr>
            </a:p>
          </p:txBody>
        </p:sp>
      </p:grpSp>
      <p:sp>
        <p:nvSpPr>
          <p:cNvPr id="1029" name="Text Placeholder 2"/>
          <p:cNvSpPr>
            <a:spLocks noGrp="1"/>
          </p:cNvSpPr>
          <p:nvPr>
            <p:ph type="body" idx="1"/>
          </p:nvPr>
        </p:nvSpPr>
        <p:spPr bwMode="gray">
          <a:xfrm>
            <a:off x="827088" y="1811338"/>
            <a:ext cx="7993062" cy="4425950"/>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Slide Number Placeholder 4"/>
          <p:cNvSpPr txBox="1">
            <a:spLocks noGrp="1"/>
          </p:cNvSpPr>
          <p:nvPr userDrawn="1"/>
        </p:nvSpPr>
        <p:spPr bwMode="gray">
          <a:xfrm>
            <a:off x="8172450" y="6345238"/>
            <a:ext cx="514350" cy="365125"/>
          </a:xfrm>
          <a:prstGeom prst="rect">
            <a:avLst/>
          </a:prstGeom>
          <a:noFill/>
          <a:ln w="9525">
            <a:noFill/>
            <a:miter lim="800000"/>
            <a:headEnd/>
            <a:tailEnd/>
          </a:ln>
        </p:spPr>
        <p:txBody>
          <a:bodyPr anchor="ctr"/>
          <a:lstStyle/>
          <a:p>
            <a:pPr algn="r">
              <a:defRPr/>
            </a:pPr>
            <a:fld id="{595CD245-CFB2-485C-A23C-DD1231006C57}" type="slidenum">
              <a:rPr lang="en-US" sz="1000">
                <a:solidFill>
                  <a:srgbClr val="005BAB"/>
                </a:solidFill>
                <a:ea typeface="ＭＳ Ｐゴシック" pitchFamily="-108" charset="-128"/>
              </a:rPr>
              <a:pPr algn="r">
                <a:defRPr/>
              </a:pPr>
              <a:t>‹nº›</a:t>
            </a:fld>
            <a:endParaRPr lang="en-US" sz="1000">
              <a:solidFill>
                <a:srgbClr val="005BAB"/>
              </a:solidFill>
              <a:ea typeface="ＭＳ Ｐゴシック" pitchFamily="-108" charset="-128"/>
            </a:endParaRPr>
          </a:p>
        </p:txBody>
      </p:sp>
      <p:sp>
        <p:nvSpPr>
          <p:cNvPr id="7" name="Title 1"/>
          <p:cNvSpPr txBox="1">
            <a:spLocks/>
          </p:cNvSpPr>
          <p:nvPr userDrawn="1"/>
        </p:nvSpPr>
        <p:spPr bwMode="gray">
          <a:xfrm>
            <a:off x="323850" y="522288"/>
            <a:ext cx="500063" cy="857250"/>
          </a:xfrm>
          <a:prstGeom prst="rect">
            <a:avLst/>
          </a:prstGeom>
          <a:noFill/>
          <a:ln w="9525">
            <a:noFill/>
            <a:miter lim="800000"/>
            <a:headEnd/>
            <a:tailEnd/>
          </a:ln>
        </p:spPr>
        <p:txBody>
          <a:bodyPr anchor="b"/>
          <a:lstStyle/>
          <a:p>
            <a:pPr marL="357188" indent="-357188" algn="ctr">
              <a:buClr>
                <a:srgbClr val="9ECC3B"/>
              </a:buClr>
              <a:buSzPct val="100000"/>
              <a:buFont typeface="Trebuchet MS" pitchFamily="-108" charset="0"/>
              <a:buNone/>
              <a:defRPr/>
            </a:pPr>
            <a:r>
              <a:rPr lang="en-US" sz="4400" dirty="0">
                <a:solidFill>
                  <a:srgbClr val="9ECC3B"/>
                </a:solidFill>
                <a:ea typeface="ＭＳ Ｐゴシック" pitchFamily="-108" charset="-128"/>
                <a:sym typeface="Wingdings" pitchFamily="-108" charset="2"/>
              </a:rPr>
              <a:t></a:t>
            </a:r>
          </a:p>
        </p:txBody>
      </p:sp>
      <p:sp>
        <p:nvSpPr>
          <p:cNvPr id="1032" name="Title Placeholder 1"/>
          <p:cNvSpPr>
            <a:spLocks noGrp="1"/>
          </p:cNvSpPr>
          <p:nvPr>
            <p:ph type="title"/>
          </p:nvPr>
        </p:nvSpPr>
        <p:spPr bwMode="gray">
          <a:xfrm>
            <a:off x="982663" y="771525"/>
            <a:ext cx="7837487" cy="10398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pic>
        <p:nvPicPr>
          <p:cNvPr id="1033" name="Picture 9" descr="acer_logo-def"/>
          <p:cNvPicPr>
            <a:picLocks noChangeAspect="1" noChangeArrowheads="1"/>
          </p:cNvPicPr>
          <p:nvPr userDrawn="1"/>
        </p:nvPicPr>
        <p:blipFill>
          <a:blip r:embed="rId14" cstate="print"/>
          <a:srcRect/>
          <a:stretch>
            <a:fillRect/>
          </a:stretch>
        </p:blipFill>
        <p:spPr bwMode="auto">
          <a:xfrm>
            <a:off x="7956550" y="44450"/>
            <a:ext cx="1106488" cy="504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5027" r:id="rId1"/>
    <p:sldLayoutId id="2147485028" r:id="rId2"/>
    <p:sldLayoutId id="2147485029" r:id="rId3"/>
    <p:sldLayoutId id="2147485030" r:id="rId4"/>
    <p:sldLayoutId id="2147485031" r:id="rId5"/>
    <p:sldLayoutId id="2147485032" r:id="rId6"/>
    <p:sldLayoutId id="2147485033" r:id="rId7"/>
    <p:sldLayoutId id="2147485034" r:id="rId8"/>
    <p:sldLayoutId id="2147485035" r:id="rId9"/>
    <p:sldLayoutId id="2147485036" r:id="rId10"/>
    <p:sldLayoutId id="2147485037" r:id="rId11"/>
    <p:sldLayoutId id="2147485049" r:id="rId12"/>
  </p:sldLayoutIdLst>
  <p:transition spd="med"/>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3200">
          <a:solidFill>
            <a:schemeClr val="tx1"/>
          </a:solidFill>
          <a:latin typeface="+mj-lt"/>
          <a:ea typeface="ＭＳ Ｐゴシック" pitchFamily="-108" charset="-128"/>
          <a:cs typeface="+mj-cs"/>
        </a:defRPr>
      </a:lvl1pPr>
      <a:lvl2pPr algn="l" rtl="0" eaLnBrk="0" fontAlgn="base" hangingPunct="0">
        <a:lnSpc>
          <a:spcPct val="90000"/>
        </a:lnSpc>
        <a:spcBef>
          <a:spcPct val="0"/>
        </a:spcBef>
        <a:spcAft>
          <a:spcPct val="0"/>
        </a:spcAft>
        <a:defRPr sz="3200">
          <a:solidFill>
            <a:schemeClr val="tx1"/>
          </a:solidFill>
          <a:latin typeface="Arial" charset="0"/>
          <a:ea typeface="ＭＳ Ｐゴシック" pitchFamily="-108" charset="-128"/>
        </a:defRPr>
      </a:lvl2pPr>
      <a:lvl3pPr algn="l" rtl="0" eaLnBrk="0" fontAlgn="base" hangingPunct="0">
        <a:lnSpc>
          <a:spcPct val="90000"/>
        </a:lnSpc>
        <a:spcBef>
          <a:spcPct val="0"/>
        </a:spcBef>
        <a:spcAft>
          <a:spcPct val="0"/>
        </a:spcAft>
        <a:defRPr sz="3200">
          <a:solidFill>
            <a:schemeClr val="tx1"/>
          </a:solidFill>
          <a:latin typeface="Arial" charset="0"/>
          <a:ea typeface="ＭＳ Ｐゴシック" pitchFamily="-108" charset="-128"/>
        </a:defRPr>
      </a:lvl3pPr>
      <a:lvl4pPr algn="l" rtl="0" eaLnBrk="0" fontAlgn="base" hangingPunct="0">
        <a:lnSpc>
          <a:spcPct val="90000"/>
        </a:lnSpc>
        <a:spcBef>
          <a:spcPct val="0"/>
        </a:spcBef>
        <a:spcAft>
          <a:spcPct val="0"/>
        </a:spcAft>
        <a:defRPr sz="3200">
          <a:solidFill>
            <a:schemeClr val="tx1"/>
          </a:solidFill>
          <a:latin typeface="Arial" charset="0"/>
          <a:ea typeface="ＭＳ Ｐゴシック" pitchFamily="-108" charset="-128"/>
        </a:defRPr>
      </a:lvl4pPr>
      <a:lvl5pPr algn="l" rtl="0" eaLnBrk="0" fontAlgn="base" hangingPunct="0">
        <a:lnSpc>
          <a:spcPct val="90000"/>
        </a:lnSpc>
        <a:spcBef>
          <a:spcPct val="0"/>
        </a:spcBef>
        <a:spcAft>
          <a:spcPct val="0"/>
        </a:spcAft>
        <a:defRPr sz="3200">
          <a:solidFill>
            <a:schemeClr val="tx1"/>
          </a:solidFill>
          <a:latin typeface="Arial" charset="0"/>
          <a:ea typeface="ＭＳ Ｐゴシック" pitchFamily="-108" charset="-128"/>
        </a:defRPr>
      </a:lvl5pPr>
      <a:lvl6pPr marL="457200" algn="l" rtl="0" fontAlgn="base">
        <a:lnSpc>
          <a:spcPct val="90000"/>
        </a:lnSpc>
        <a:spcBef>
          <a:spcPct val="0"/>
        </a:spcBef>
        <a:spcAft>
          <a:spcPct val="0"/>
        </a:spcAft>
        <a:defRPr sz="3200">
          <a:solidFill>
            <a:schemeClr val="tx1"/>
          </a:solidFill>
          <a:latin typeface="Arial" charset="0"/>
        </a:defRPr>
      </a:lvl6pPr>
      <a:lvl7pPr marL="914400" algn="l" rtl="0" fontAlgn="base">
        <a:lnSpc>
          <a:spcPct val="90000"/>
        </a:lnSpc>
        <a:spcBef>
          <a:spcPct val="0"/>
        </a:spcBef>
        <a:spcAft>
          <a:spcPct val="0"/>
        </a:spcAft>
        <a:defRPr sz="3200">
          <a:solidFill>
            <a:schemeClr val="tx1"/>
          </a:solidFill>
          <a:latin typeface="Arial" charset="0"/>
        </a:defRPr>
      </a:lvl7pPr>
      <a:lvl8pPr marL="1371600" algn="l" rtl="0" fontAlgn="base">
        <a:lnSpc>
          <a:spcPct val="90000"/>
        </a:lnSpc>
        <a:spcBef>
          <a:spcPct val="0"/>
        </a:spcBef>
        <a:spcAft>
          <a:spcPct val="0"/>
        </a:spcAft>
        <a:defRPr sz="3200">
          <a:solidFill>
            <a:schemeClr val="tx1"/>
          </a:solidFill>
          <a:latin typeface="Arial" charset="0"/>
        </a:defRPr>
      </a:lvl8pPr>
      <a:lvl9pPr marL="1828800" algn="l" rtl="0" fontAlgn="base">
        <a:lnSpc>
          <a:spcPct val="90000"/>
        </a:lnSpc>
        <a:spcBef>
          <a:spcPct val="0"/>
        </a:spcBef>
        <a:spcAft>
          <a:spcPct val="0"/>
        </a:spcAft>
        <a:defRPr sz="3200">
          <a:solidFill>
            <a:schemeClr val="tx1"/>
          </a:solidFill>
          <a:latin typeface="Arial" charset="0"/>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108" charset="-128"/>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108" charset="-128"/>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108" charset="-128"/>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108" charset="-128"/>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108" charset="-128"/>
        </a:defRPr>
      </a:lvl5pPr>
      <a:lvl6pPr marL="2679700" indent="-228600" algn="l" rtl="0" fontAlgn="base">
        <a:spcBef>
          <a:spcPct val="0"/>
        </a:spcBef>
        <a:spcAft>
          <a:spcPct val="0"/>
        </a:spcAft>
        <a:buClr>
          <a:srgbClr val="005BAB"/>
        </a:buClr>
        <a:buFont typeface="Arial" charset="0"/>
        <a:buChar char="•"/>
        <a:defRPr sz="2000">
          <a:solidFill>
            <a:schemeClr val="tx1"/>
          </a:solidFill>
          <a:latin typeface="+mn-lt"/>
        </a:defRPr>
      </a:lvl6pPr>
      <a:lvl7pPr marL="3136900" indent="-228600" algn="l" rtl="0" fontAlgn="base">
        <a:spcBef>
          <a:spcPct val="0"/>
        </a:spcBef>
        <a:spcAft>
          <a:spcPct val="0"/>
        </a:spcAft>
        <a:buClr>
          <a:srgbClr val="005BAB"/>
        </a:buClr>
        <a:buFont typeface="Arial" charset="0"/>
        <a:buChar char="•"/>
        <a:defRPr sz="2000">
          <a:solidFill>
            <a:schemeClr val="tx1"/>
          </a:solidFill>
          <a:latin typeface="+mn-lt"/>
        </a:defRPr>
      </a:lvl7pPr>
      <a:lvl8pPr marL="3594100" indent="-228600" algn="l" rtl="0" fontAlgn="base">
        <a:spcBef>
          <a:spcPct val="0"/>
        </a:spcBef>
        <a:spcAft>
          <a:spcPct val="0"/>
        </a:spcAft>
        <a:buClr>
          <a:srgbClr val="005BAB"/>
        </a:buClr>
        <a:buFont typeface="Arial" charset="0"/>
        <a:buChar char="•"/>
        <a:defRPr sz="2000">
          <a:solidFill>
            <a:schemeClr val="tx1"/>
          </a:solidFill>
          <a:latin typeface="+mn-lt"/>
        </a:defRPr>
      </a:lvl8pPr>
      <a:lvl9pPr marL="4051300" indent="-228600" algn="l" rtl="0" fontAlgn="base">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02"/>
          <p:cNvSpPr>
            <a:spLocks noChangeAspect="1" noChangeArrowheads="1"/>
          </p:cNvSpPr>
          <p:nvPr userDrawn="1"/>
        </p:nvSpPr>
        <p:spPr bwMode="gray">
          <a:xfrm>
            <a:off x="0" y="0"/>
            <a:ext cx="9144000" cy="1052513"/>
          </a:xfrm>
          <a:prstGeom prst="rect">
            <a:avLst/>
          </a:prstGeom>
          <a:solidFill>
            <a:srgbClr val="005BAB"/>
          </a:solidFill>
          <a:ln w="9525">
            <a:noFill/>
            <a:miter lim="800000"/>
            <a:headEnd/>
            <a:tailEnd/>
          </a:ln>
        </p:spPr>
        <p:txBody>
          <a:bodyPr wrap="none" anchor="ctr"/>
          <a:lstStyle/>
          <a:p>
            <a:pPr>
              <a:defRPr/>
            </a:pPr>
            <a:endParaRPr lang="en-GB">
              <a:ea typeface="ＭＳ Ｐゴシック" pitchFamily="-108" charset="-128"/>
            </a:endParaRPr>
          </a:p>
        </p:txBody>
      </p:sp>
      <p:grpSp>
        <p:nvGrpSpPr>
          <p:cNvPr id="2051" name="Group 103"/>
          <p:cNvGrpSpPr>
            <a:grpSpLocks noChangeAspect="1"/>
          </p:cNvGrpSpPr>
          <p:nvPr userDrawn="1"/>
        </p:nvGrpSpPr>
        <p:grpSpPr bwMode="auto">
          <a:xfrm>
            <a:off x="0" y="188913"/>
            <a:ext cx="9144000" cy="6669087"/>
            <a:chOff x="5921" y="59"/>
            <a:chExt cx="5766" cy="4206"/>
          </a:xfrm>
        </p:grpSpPr>
        <p:sp>
          <p:nvSpPr>
            <p:cNvPr id="1037" name="Freeform 104"/>
            <p:cNvSpPr>
              <a:spLocks noChangeAspect="1"/>
            </p:cNvSpPr>
            <p:nvPr userDrawn="1"/>
          </p:nvSpPr>
          <p:spPr bwMode="gray">
            <a:xfrm>
              <a:off x="9929" y="2477"/>
              <a:ext cx="1027" cy="1398"/>
            </a:xfrm>
            <a:custGeom>
              <a:avLst/>
              <a:gdLst>
                <a:gd name="T0" fmla="*/ 110 w 513"/>
                <a:gd name="T1" fmla="*/ 696 h 698"/>
                <a:gd name="T2" fmla="*/ 513 w 513"/>
                <a:gd name="T3" fmla="*/ 0 h 698"/>
                <a:gd name="T4" fmla="*/ 0 w 513"/>
                <a:gd name="T5" fmla="*/ 698 h 698"/>
                <a:gd name="T6" fmla="*/ 110 w 513"/>
                <a:gd name="T7" fmla="*/ 698 h 698"/>
                <a:gd name="T8" fmla="*/ 110 w 513"/>
                <a:gd name="T9" fmla="*/ 696 h 6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13" h="698">
                  <a:moveTo>
                    <a:pt x="110" y="696"/>
                  </a:moveTo>
                  <a:cubicBezTo>
                    <a:pt x="110" y="398"/>
                    <a:pt x="272" y="138"/>
                    <a:pt x="513" y="0"/>
                  </a:cubicBezTo>
                  <a:cubicBezTo>
                    <a:pt x="242" y="130"/>
                    <a:pt x="44" y="389"/>
                    <a:pt x="0" y="698"/>
                  </a:cubicBezTo>
                  <a:cubicBezTo>
                    <a:pt x="110" y="698"/>
                    <a:pt x="110" y="698"/>
                    <a:pt x="110" y="698"/>
                  </a:cubicBezTo>
                  <a:cubicBezTo>
                    <a:pt x="110" y="697"/>
                    <a:pt x="110" y="696"/>
                    <a:pt x="110" y="696"/>
                  </a:cubicBezTo>
                  <a:close/>
                </a:path>
              </a:pathLst>
            </a:custGeom>
            <a:solidFill>
              <a:schemeClr val="bg1"/>
            </a:solidFill>
            <a:ln w="9525" cap="flat" cmpd="sng">
              <a:noFill/>
              <a:prstDash val="solid"/>
              <a:round/>
              <a:headEnd type="none" w="med" len="med"/>
              <a:tailEnd type="none" w="med" len="med"/>
            </a:ln>
          </p:spPr>
          <p:txBody>
            <a:bodyPr/>
            <a:lstStyle/>
            <a:p>
              <a:pPr>
                <a:defRPr/>
              </a:pPr>
              <a:endParaRPr lang="en-GB">
                <a:ea typeface="ＭＳ Ｐゴシック" pitchFamily="-108" charset="-128"/>
              </a:endParaRPr>
            </a:p>
          </p:txBody>
        </p:sp>
        <p:sp>
          <p:nvSpPr>
            <p:cNvPr id="1038" name="Freeform 105"/>
            <p:cNvSpPr>
              <a:spLocks noChangeAspect="1"/>
            </p:cNvSpPr>
            <p:nvPr userDrawn="1"/>
          </p:nvSpPr>
          <p:spPr bwMode="gray">
            <a:xfrm>
              <a:off x="5921" y="59"/>
              <a:ext cx="5766" cy="4206"/>
            </a:xfrm>
            <a:custGeom>
              <a:avLst/>
              <a:gdLst>
                <a:gd name="T0" fmla="*/ 2515 w 2880"/>
                <a:gd name="T1" fmla="*/ 1207 h 2100"/>
                <a:gd name="T2" fmla="*/ 2880 w 2880"/>
                <a:gd name="T3" fmla="*/ 1101 h 2100"/>
                <a:gd name="T4" fmla="*/ 2880 w 2880"/>
                <a:gd name="T5" fmla="*/ 117 h 2100"/>
                <a:gd name="T6" fmla="*/ 376 w 2880"/>
                <a:gd name="T7" fmla="*/ 0 h 2100"/>
                <a:gd name="T8" fmla="*/ 0 w 2880"/>
                <a:gd name="T9" fmla="*/ 258 h 2100"/>
                <a:gd name="T10" fmla="*/ 0 w 2880"/>
                <a:gd name="T11" fmla="*/ 978 h 2100"/>
                <a:gd name="T12" fmla="*/ 0 w 2880"/>
                <a:gd name="T13" fmla="*/ 2100 h 2100"/>
                <a:gd name="T14" fmla="*/ 2880 w 2880"/>
                <a:gd name="T15" fmla="*/ 2100 h 2100"/>
                <a:gd name="T16" fmla="*/ 2880 w 2880"/>
                <a:gd name="T17" fmla="*/ 1905 h 2100"/>
                <a:gd name="T18" fmla="*/ 2002 w 2880"/>
                <a:gd name="T19" fmla="*/ 1905 h 2100"/>
                <a:gd name="T20" fmla="*/ 2515 w 2880"/>
                <a:gd name="T21" fmla="*/ 1207 h 21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880" h="2100">
                  <a:moveTo>
                    <a:pt x="2515" y="1207"/>
                  </a:moveTo>
                  <a:cubicBezTo>
                    <a:pt x="2623" y="1144"/>
                    <a:pt x="2748" y="1106"/>
                    <a:pt x="2880" y="1101"/>
                  </a:cubicBezTo>
                  <a:cubicBezTo>
                    <a:pt x="2880" y="117"/>
                    <a:pt x="2880" y="117"/>
                    <a:pt x="2880" y="117"/>
                  </a:cubicBezTo>
                  <a:cubicBezTo>
                    <a:pt x="1470" y="211"/>
                    <a:pt x="796" y="0"/>
                    <a:pt x="376" y="0"/>
                  </a:cubicBezTo>
                  <a:cubicBezTo>
                    <a:pt x="65" y="0"/>
                    <a:pt x="8" y="169"/>
                    <a:pt x="0" y="258"/>
                  </a:cubicBezTo>
                  <a:cubicBezTo>
                    <a:pt x="0" y="258"/>
                    <a:pt x="0" y="258"/>
                    <a:pt x="0" y="978"/>
                  </a:cubicBezTo>
                  <a:cubicBezTo>
                    <a:pt x="0" y="2100"/>
                    <a:pt x="0" y="2100"/>
                    <a:pt x="0" y="2100"/>
                  </a:cubicBezTo>
                  <a:cubicBezTo>
                    <a:pt x="2880" y="2100"/>
                    <a:pt x="2880" y="2100"/>
                    <a:pt x="2880" y="2100"/>
                  </a:cubicBezTo>
                  <a:cubicBezTo>
                    <a:pt x="2880" y="1905"/>
                    <a:pt x="2880" y="1905"/>
                    <a:pt x="2880" y="1905"/>
                  </a:cubicBezTo>
                  <a:cubicBezTo>
                    <a:pt x="2002" y="1905"/>
                    <a:pt x="2002" y="1905"/>
                    <a:pt x="2002" y="1905"/>
                  </a:cubicBezTo>
                  <a:cubicBezTo>
                    <a:pt x="2046" y="1596"/>
                    <a:pt x="2244" y="1337"/>
                    <a:pt x="2515" y="1207"/>
                  </a:cubicBezTo>
                  <a:close/>
                </a:path>
              </a:pathLst>
            </a:custGeom>
            <a:solidFill>
              <a:srgbClr val="FFFFFF"/>
            </a:solidFill>
            <a:ln w="9525">
              <a:noFill/>
              <a:round/>
              <a:headEnd/>
              <a:tailEnd/>
            </a:ln>
          </p:spPr>
          <p:txBody>
            <a:bodyPr/>
            <a:lstStyle/>
            <a:p>
              <a:pPr>
                <a:defRPr/>
              </a:pPr>
              <a:endParaRPr lang="en-GB">
                <a:ea typeface="ＭＳ Ｐゴシック" pitchFamily="-108" charset="-128"/>
              </a:endParaRPr>
            </a:p>
          </p:txBody>
        </p:sp>
      </p:grpSp>
      <p:grpSp>
        <p:nvGrpSpPr>
          <p:cNvPr id="2052" name="Group 59"/>
          <p:cNvGrpSpPr>
            <a:grpSpLocks/>
          </p:cNvGrpSpPr>
          <p:nvPr userDrawn="1"/>
        </p:nvGrpSpPr>
        <p:grpSpPr bwMode="auto">
          <a:xfrm>
            <a:off x="0" y="188913"/>
            <a:ext cx="9144000" cy="6669087"/>
            <a:chOff x="0" y="119"/>
            <a:chExt cx="5760" cy="4201"/>
          </a:xfrm>
        </p:grpSpPr>
        <p:grpSp>
          <p:nvGrpSpPr>
            <p:cNvPr id="2057" name="Group 152"/>
            <p:cNvGrpSpPr>
              <a:grpSpLocks/>
            </p:cNvGrpSpPr>
            <p:nvPr userDrawn="1"/>
          </p:nvGrpSpPr>
          <p:grpSpPr bwMode="auto">
            <a:xfrm>
              <a:off x="0" y="119"/>
              <a:ext cx="5760" cy="2722"/>
              <a:chOff x="-1" y="2536050"/>
              <a:chExt cx="9144001" cy="4321950"/>
            </a:xfrm>
          </p:grpSpPr>
          <p:sp>
            <p:nvSpPr>
              <p:cNvPr id="1035" name="Freeform 5"/>
              <p:cNvSpPr>
                <a:spLocks noChangeAspect="1"/>
              </p:cNvSpPr>
              <p:nvPr userDrawn="1"/>
            </p:nvSpPr>
            <p:spPr bwMode="gray">
              <a:xfrm>
                <a:off x="-1" y="2536050"/>
                <a:ext cx="9144001" cy="3393095"/>
              </a:xfrm>
              <a:custGeom>
                <a:avLst/>
                <a:gdLst>
                  <a:gd name="T0" fmla="*/ 9144001 w 2381"/>
                  <a:gd name="T1" fmla="*/ 3393095 h 882"/>
                  <a:gd name="T2" fmla="*/ 0 w 2381"/>
                  <a:gd name="T3" fmla="*/ 3393095 h 882"/>
                  <a:gd name="T4" fmla="*/ 0 w 2381"/>
                  <a:gd name="T5" fmla="*/ 819421 h 882"/>
                  <a:gd name="T6" fmla="*/ 1194366 w 2381"/>
                  <a:gd name="T7" fmla="*/ 0 h 882"/>
                  <a:gd name="T8" fmla="*/ 9144001 w 2381"/>
                  <a:gd name="T9" fmla="*/ 373164 h 882"/>
                  <a:gd name="T10" fmla="*/ 9144001 w 2381"/>
                  <a:gd name="T11" fmla="*/ 3393095 h 882"/>
                  <a:gd name="T12" fmla="*/ 0 60000 65536"/>
                  <a:gd name="T13" fmla="*/ 0 60000 65536"/>
                  <a:gd name="T14" fmla="*/ 0 60000 65536"/>
                  <a:gd name="T15" fmla="*/ 0 60000 65536"/>
                  <a:gd name="T16" fmla="*/ 0 60000 65536"/>
                  <a:gd name="T17" fmla="*/ 0 60000 65536"/>
                  <a:gd name="T18" fmla="*/ 0 w 2381"/>
                  <a:gd name="T19" fmla="*/ 0 h 882"/>
                  <a:gd name="T20" fmla="*/ 2381 w 2381"/>
                  <a:gd name="T21" fmla="*/ 882 h 882"/>
                </a:gdLst>
                <a:ahLst/>
                <a:cxnLst>
                  <a:cxn ang="T12">
                    <a:pos x="T0" y="T1"/>
                  </a:cxn>
                  <a:cxn ang="T13">
                    <a:pos x="T2" y="T3"/>
                  </a:cxn>
                  <a:cxn ang="T14">
                    <a:pos x="T4" y="T5"/>
                  </a:cxn>
                  <a:cxn ang="T15">
                    <a:pos x="T6" y="T7"/>
                  </a:cxn>
                  <a:cxn ang="T16">
                    <a:pos x="T8" y="T9"/>
                  </a:cxn>
                  <a:cxn ang="T17">
                    <a:pos x="T10" y="T11"/>
                  </a:cxn>
                </a:cxnLst>
                <a:rect l="T18" t="T19" r="T20" b="T21"/>
                <a:pathLst>
                  <a:path w="2381" h="882">
                    <a:moveTo>
                      <a:pt x="2381" y="882"/>
                    </a:moveTo>
                    <a:cubicBezTo>
                      <a:pt x="0" y="882"/>
                      <a:pt x="0" y="882"/>
                      <a:pt x="0" y="882"/>
                    </a:cubicBezTo>
                    <a:cubicBezTo>
                      <a:pt x="0" y="213"/>
                      <a:pt x="0" y="213"/>
                      <a:pt x="0" y="213"/>
                    </a:cubicBezTo>
                    <a:cubicBezTo>
                      <a:pt x="7" y="140"/>
                      <a:pt x="54" y="0"/>
                      <a:pt x="311" y="0"/>
                    </a:cubicBezTo>
                    <a:cubicBezTo>
                      <a:pt x="658" y="0"/>
                      <a:pt x="1215" y="174"/>
                      <a:pt x="2381" y="97"/>
                    </a:cubicBezTo>
                    <a:lnTo>
                      <a:pt x="2381" y="882"/>
                    </a:lnTo>
                    <a:close/>
                  </a:path>
                </a:pathLst>
              </a:custGeom>
              <a:solidFill>
                <a:schemeClr val="bg1"/>
              </a:solidFill>
              <a:ln w="9525">
                <a:noFill/>
                <a:round/>
                <a:headEnd/>
                <a:tailEnd/>
              </a:ln>
            </p:spPr>
            <p:txBody>
              <a:bodyPr/>
              <a:lstStyle/>
              <a:p>
                <a:pPr>
                  <a:defRPr/>
                </a:pPr>
                <a:endParaRPr lang="en-GB">
                  <a:ea typeface="ＭＳ Ｐゴシック" pitchFamily="-108" charset="-128"/>
                </a:endParaRPr>
              </a:p>
            </p:txBody>
          </p:sp>
          <p:sp>
            <p:nvSpPr>
              <p:cNvPr id="1036" name="Rectangle 38"/>
              <p:cNvSpPr>
                <a:spLocks noChangeArrowheads="1"/>
              </p:cNvSpPr>
              <p:nvPr userDrawn="1"/>
            </p:nvSpPr>
            <p:spPr bwMode="gray">
              <a:xfrm>
                <a:off x="-1" y="5643344"/>
                <a:ext cx="9144001" cy="1214656"/>
              </a:xfrm>
              <a:prstGeom prst="rect">
                <a:avLst/>
              </a:prstGeom>
              <a:solidFill>
                <a:schemeClr val="bg1"/>
              </a:solidFill>
              <a:ln w="25400" algn="ctr">
                <a:noFill/>
                <a:miter lim="800000"/>
                <a:headEnd/>
                <a:tailEnd/>
              </a:ln>
            </p:spPr>
            <p:txBody>
              <a:bodyPr anchor="ctr"/>
              <a:lstStyle/>
              <a:p>
                <a:pPr algn="ctr">
                  <a:defRPr/>
                </a:pPr>
                <a:endParaRPr lang="fr-FR">
                  <a:solidFill>
                    <a:srgbClr val="FFFFFF"/>
                  </a:solidFill>
                  <a:ea typeface="ＭＳ Ｐゴシック" pitchFamily="-108" charset="-128"/>
                </a:endParaRPr>
              </a:p>
            </p:txBody>
          </p:sp>
        </p:grpSp>
        <p:sp>
          <p:nvSpPr>
            <p:cNvPr id="2" name="Rectangle 63"/>
            <p:cNvSpPr>
              <a:spLocks noChangeArrowheads="1"/>
            </p:cNvSpPr>
            <p:nvPr userDrawn="1"/>
          </p:nvSpPr>
          <p:spPr bwMode="gray">
            <a:xfrm>
              <a:off x="0" y="2659"/>
              <a:ext cx="5760" cy="1661"/>
            </a:xfrm>
            <a:prstGeom prst="rect">
              <a:avLst/>
            </a:prstGeom>
            <a:solidFill>
              <a:schemeClr val="bg1"/>
            </a:solidFill>
            <a:ln w="9525">
              <a:noFill/>
              <a:miter lim="800000"/>
              <a:headEnd/>
              <a:tailEnd/>
            </a:ln>
          </p:spPr>
          <p:txBody>
            <a:bodyPr wrap="none" anchor="ctr"/>
            <a:lstStyle/>
            <a:p>
              <a:pPr>
                <a:defRPr/>
              </a:pPr>
              <a:endParaRPr lang="en-GB">
                <a:ea typeface="ＭＳ Ｐゴシック" pitchFamily="-108" charset="-128"/>
              </a:endParaRPr>
            </a:p>
          </p:txBody>
        </p:sp>
      </p:grpSp>
      <p:sp>
        <p:nvSpPr>
          <p:cNvPr id="2053" name="Text Placeholder 2"/>
          <p:cNvSpPr>
            <a:spLocks noGrp="1"/>
          </p:cNvSpPr>
          <p:nvPr>
            <p:ph type="body" idx="1"/>
          </p:nvPr>
        </p:nvSpPr>
        <p:spPr bwMode="gray">
          <a:xfrm>
            <a:off x="827088" y="1811338"/>
            <a:ext cx="7993062" cy="4425950"/>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Slide Number Placeholder 4"/>
          <p:cNvSpPr txBox="1">
            <a:spLocks noGrp="1"/>
          </p:cNvSpPr>
          <p:nvPr userDrawn="1"/>
        </p:nvSpPr>
        <p:spPr bwMode="gray">
          <a:xfrm>
            <a:off x="8172450" y="6345238"/>
            <a:ext cx="514350" cy="365125"/>
          </a:xfrm>
          <a:prstGeom prst="rect">
            <a:avLst/>
          </a:prstGeom>
          <a:noFill/>
          <a:ln w="9525">
            <a:noFill/>
            <a:miter lim="800000"/>
            <a:headEnd/>
            <a:tailEnd/>
          </a:ln>
        </p:spPr>
        <p:txBody>
          <a:bodyPr anchor="ctr"/>
          <a:lstStyle/>
          <a:p>
            <a:pPr algn="r">
              <a:defRPr/>
            </a:pPr>
            <a:fld id="{92CB402C-F6BC-4BA1-AF4B-19AC0B0F60B2}" type="slidenum">
              <a:rPr lang="en-US" sz="1000">
                <a:solidFill>
                  <a:srgbClr val="005BAB"/>
                </a:solidFill>
                <a:ea typeface="ＭＳ Ｐゴシック" pitchFamily="-108" charset="-128"/>
              </a:rPr>
              <a:pPr algn="r">
                <a:defRPr/>
              </a:pPr>
              <a:t>‹nº›</a:t>
            </a:fld>
            <a:endParaRPr lang="en-US" sz="1000">
              <a:solidFill>
                <a:srgbClr val="005BAB"/>
              </a:solidFill>
              <a:ea typeface="ＭＳ Ｐゴシック" pitchFamily="-108" charset="-128"/>
            </a:endParaRPr>
          </a:p>
        </p:txBody>
      </p:sp>
      <p:sp>
        <p:nvSpPr>
          <p:cNvPr id="2055" name="Title Placeholder 1"/>
          <p:cNvSpPr>
            <a:spLocks noGrp="1"/>
          </p:cNvSpPr>
          <p:nvPr>
            <p:ph type="title"/>
          </p:nvPr>
        </p:nvSpPr>
        <p:spPr bwMode="gray">
          <a:xfrm>
            <a:off x="982663" y="771525"/>
            <a:ext cx="7837487" cy="10398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pic>
        <p:nvPicPr>
          <p:cNvPr id="2056" name="Picture 9" descr="acer_logo-def"/>
          <p:cNvPicPr>
            <a:picLocks noChangeAspect="1" noChangeArrowheads="1"/>
          </p:cNvPicPr>
          <p:nvPr userDrawn="1"/>
        </p:nvPicPr>
        <p:blipFill>
          <a:blip r:embed="rId13" cstate="print"/>
          <a:srcRect/>
          <a:stretch>
            <a:fillRect/>
          </a:stretch>
        </p:blipFill>
        <p:spPr bwMode="auto">
          <a:xfrm>
            <a:off x="7956550" y="44450"/>
            <a:ext cx="1106488" cy="504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5038" r:id="rId1"/>
    <p:sldLayoutId id="2147485039" r:id="rId2"/>
    <p:sldLayoutId id="2147485040" r:id="rId3"/>
    <p:sldLayoutId id="2147485041" r:id="rId4"/>
    <p:sldLayoutId id="2147485042" r:id="rId5"/>
    <p:sldLayoutId id="2147485043" r:id="rId6"/>
    <p:sldLayoutId id="2147485044" r:id="rId7"/>
    <p:sldLayoutId id="2147485045" r:id="rId8"/>
    <p:sldLayoutId id="2147485046" r:id="rId9"/>
    <p:sldLayoutId id="2147485047" r:id="rId10"/>
    <p:sldLayoutId id="2147485048" r:id="rId11"/>
  </p:sldLayoutIdLst>
  <p:transition spd="med"/>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3200">
          <a:solidFill>
            <a:schemeClr val="tx1"/>
          </a:solidFill>
          <a:latin typeface="+mj-lt"/>
          <a:ea typeface="ＭＳ Ｐゴシック" pitchFamily="-108" charset="-128"/>
          <a:cs typeface="+mj-cs"/>
        </a:defRPr>
      </a:lvl1pPr>
      <a:lvl2pPr algn="l" rtl="0" eaLnBrk="0" fontAlgn="base" hangingPunct="0">
        <a:lnSpc>
          <a:spcPct val="90000"/>
        </a:lnSpc>
        <a:spcBef>
          <a:spcPct val="0"/>
        </a:spcBef>
        <a:spcAft>
          <a:spcPct val="0"/>
        </a:spcAft>
        <a:defRPr sz="3200">
          <a:solidFill>
            <a:schemeClr val="tx1"/>
          </a:solidFill>
          <a:latin typeface="Arial" charset="0"/>
          <a:ea typeface="ＭＳ Ｐゴシック" pitchFamily="-108" charset="-128"/>
        </a:defRPr>
      </a:lvl2pPr>
      <a:lvl3pPr algn="l" rtl="0" eaLnBrk="0" fontAlgn="base" hangingPunct="0">
        <a:lnSpc>
          <a:spcPct val="90000"/>
        </a:lnSpc>
        <a:spcBef>
          <a:spcPct val="0"/>
        </a:spcBef>
        <a:spcAft>
          <a:spcPct val="0"/>
        </a:spcAft>
        <a:defRPr sz="3200">
          <a:solidFill>
            <a:schemeClr val="tx1"/>
          </a:solidFill>
          <a:latin typeface="Arial" charset="0"/>
          <a:ea typeface="ＭＳ Ｐゴシック" pitchFamily="-108" charset="-128"/>
        </a:defRPr>
      </a:lvl3pPr>
      <a:lvl4pPr algn="l" rtl="0" eaLnBrk="0" fontAlgn="base" hangingPunct="0">
        <a:lnSpc>
          <a:spcPct val="90000"/>
        </a:lnSpc>
        <a:spcBef>
          <a:spcPct val="0"/>
        </a:spcBef>
        <a:spcAft>
          <a:spcPct val="0"/>
        </a:spcAft>
        <a:defRPr sz="3200">
          <a:solidFill>
            <a:schemeClr val="tx1"/>
          </a:solidFill>
          <a:latin typeface="Arial" charset="0"/>
          <a:ea typeface="ＭＳ Ｐゴシック" pitchFamily="-108" charset="-128"/>
        </a:defRPr>
      </a:lvl4pPr>
      <a:lvl5pPr algn="l" rtl="0" eaLnBrk="0" fontAlgn="base" hangingPunct="0">
        <a:lnSpc>
          <a:spcPct val="90000"/>
        </a:lnSpc>
        <a:spcBef>
          <a:spcPct val="0"/>
        </a:spcBef>
        <a:spcAft>
          <a:spcPct val="0"/>
        </a:spcAft>
        <a:defRPr sz="3200">
          <a:solidFill>
            <a:schemeClr val="tx1"/>
          </a:solidFill>
          <a:latin typeface="Arial" charset="0"/>
          <a:ea typeface="ＭＳ Ｐゴシック" pitchFamily="-108" charset="-128"/>
        </a:defRPr>
      </a:lvl5pPr>
      <a:lvl6pPr marL="457200" algn="l" rtl="0" fontAlgn="base">
        <a:lnSpc>
          <a:spcPct val="90000"/>
        </a:lnSpc>
        <a:spcBef>
          <a:spcPct val="0"/>
        </a:spcBef>
        <a:spcAft>
          <a:spcPct val="0"/>
        </a:spcAft>
        <a:defRPr sz="3200">
          <a:solidFill>
            <a:schemeClr val="tx1"/>
          </a:solidFill>
          <a:latin typeface="Arial" charset="0"/>
        </a:defRPr>
      </a:lvl6pPr>
      <a:lvl7pPr marL="914400" algn="l" rtl="0" fontAlgn="base">
        <a:lnSpc>
          <a:spcPct val="90000"/>
        </a:lnSpc>
        <a:spcBef>
          <a:spcPct val="0"/>
        </a:spcBef>
        <a:spcAft>
          <a:spcPct val="0"/>
        </a:spcAft>
        <a:defRPr sz="3200">
          <a:solidFill>
            <a:schemeClr val="tx1"/>
          </a:solidFill>
          <a:latin typeface="Arial" charset="0"/>
        </a:defRPr>
      </a:lvl7pPr>
      <a:lvl8pPr marL="1371600" algn="l" rtl="0" fontAlgn="base">
        <a:lnSpc>
          <a:spcPct val="90000"/>
        </a:lnSpc>
        <a:spcBef>
          <a:spcPct val="0"/>
        </a:spcBef>
        <a:spcAft>
          <a:spcPct val="0"/>
        </a:spcAft>
        <a:defRPr sz="3200">
          <a:solidFill>
            <a:schemeClr val="tx1"/>
          </a:solidFill>
          <a:latin typeface="Arial" charset="0"/>
        </a:defRPr>
      </a:lvl8pPr>
      <a:lvl9pPr marL="1828800" algn="l" rtl="0" fontAlgn="base">
        <a:lnSpc>
          <a:spcPct val="90000"/>
        </a:lnSpc>
        <a:spcBef>
          <a:spcPct val="0"/>
        </a:spcBef>
        <a:spcAft>
          <a:spcPct val="0"/>
        </a:spcAft>
        <a:defRPr sz="3200">
          <a:solidFill>
            <a:schemeClr val="tx1"/>
          </a:solidFill>
          <a:latin typeface="Arial" charset="0"/>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108" charset="-128"/>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108" charset="-128"/>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108" charset="-128"/>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108" charset="-128"/>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108" charset="-128"/>
        </a:defRPr>
      </a:lvl5pPr>
      <a:lvl6pPr marL="2679700" indent="-228600" algn="l" rtl="0" fontAlgn="base">
        <a:spcBef>
          <a:spcPct val="0"/>
        </a:spcBef>
        <a:spcAft>
          <a:spcPct val="0"/>
        </a:spcAft>
        <a:buClr>
          <a:srgbClr val="005BAB"/>
        </a:buClr>
        <a:buFont typeface="Arial" charset="0"/>
        <a:buChar char="•"/>
        <a:defRPr sz="2000">
          <a:solidFill>
            <a:schemeClr val="tx1"/>
          </a:solidFill>
          <a:latin typeface="+mn-lt"/>
        </a:defRPr>
      </a:lvl6pPr>
      <a:lvl7pPr marL="3136900" indent="-228600" algn="l" rtl="0" fontAlgn="base">
        <a:spcBef>
          <a:spcPct val="0"/>
        </a:spcBef>
        <a:spcAft>
          <a:spcPct val="0"/>
        </a:spcAft>
        <a:buClr>
          <a:srgbClr val="005BAB"/>
        </a:buClr>
        <a:buFont typeface="Arial" charset="0"/>
        <a:buChar char="•"/>
        <a:defRPr sz="2000">
          <a:solidFill>
            <a:schemeClr val="tx1"/>
          </a:solidFill>
          <a:latin typeface="+mn-lt"/>
        </a:defRPr>
      </a:lvl7pPr>
      <a:lvl8pPr marL="3594100" indent="-228600" algn="l" rtl="0" fontAlgn="base">
        <a:spcBef>
          <a:spcPct val="0"/>
        </a:spcBef>
        <a:spcAft>
          <a:spcPct val="0"/>
        </a:spcAft>
        <a:buClr>
          <a:srgbClr val="005BAB"/>
        </a:buClr>
        <a:buFont typeface="Arial" charset="0"/>
        <a:buChar char="•"/>
        <a:defRPr sz="2000">
          <a:solidFill>
            <a:schemeClr val="tx1"/>
          </a:solidFill>
          <a:latin typeface="+mn-lt"/>
        </a:defRPr>
      </a:lvl8pPr>
      <a:lvl9pPr marL="4051300" indent="-228600" algn="l" rtl="0" fontAlgn="base">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cbtariffs@cne.es" TargetMode="External"/><Relationship Id="rId2" Type="http://schemas.openxmlformats.org/officeDocument/2006/relationships/hyperlink" Target="mailto:cbtariffs@erse.p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714375" y="1772816"/>
            <a:ext cx="7772400" cy="3600400"/>
          </a:xfrm>
          <a:prstGeom prst="rect">
            <a:avLst/>
          </a:prstGeom>
          <a:noFill/>
          <a:ln w="9525">
            <a:noFill/>
            <a:miter lim="800000"/>
            <a:headEnd/>
            <a:tailEnd/>
          </a:ln>
          <a:effectLst/>
        </p:spPr>
        <p:txBody>
          <a:bodyPr anchor="ctr"/>
          <a:lstStyle/>
          <a:p>
            <a:pPr defTabSz="571500" fontAlgn="auto">
              <a:lnSpc>
                <a:spcPct val="120000"/>
              </a:lnSpc>
              <a:spcBef>
                <a:spcPts val="0"/>
              </a:spcBef>
              <a:spcAft>
                <a:spcPts val="0"/>
              </a:spcAft>
              <a:defRPr/>
            </a:pPr>
            <a:r>
              <a:rPr lang="en-GB" sz="3200" b="1" kern="0" dirty="0" smtClean="0">
                <a:solidFill>
                  <a:srgbClr val="264D74"/>
                </a:solidFill>
                <a:latin typeface="Arial" pitchFamily="34" charset="0"/>
              </a:rPr>
              <a:t>Harmonization of </a:t>
            </a:r>
            <a:r>
              <a:rPr lang="en-GB" sz="3200" b="1" kern="0" dirty="0" smtClean="0">
                <a:solidFill>
                  <a:srgbClr val="264D74"/>
                </a:solidFill>
                <a:latin typeface="Arial" pitchFamily="34" charset="0"/>
                <a:cs typeface="+mn-cs"/>
              </a:rPr>
              <a:t>Cross Border Transmission Tariffs between</a:t>
            </a:r>
            <a:endParaRPr lang="en-GB" sz="3200" b="1" kern="0" dirty="0" smtClean="0">
              <a:solidFill>
                <a:srgbClr val="264D74"/>
              </a:solidFill>
              <a:latin typeface="Arial" pitchFamily="34" charset="0"/>
            </a:endParaRPr>
          </a:p>
          <a:p>
            <a:pPr defTabSz="571500" fontAlgn="auto">
              <a:lnSpc>
                <a:spcPct val="120000"/>
              </a:lnSpc>
              <a:spcBef>
                <a:spcPts val="0"/>
              </a:spcBef>
              <a:spcAft>
                <a:spcPts val="0"/>
              </a:spcAft>
              <a:defRPr/>
            </a:pPr>
            <a:r>
              <a:rPr lang="en-GB" sz="3200" b="1" kern="0" dirty="0" smtClean="0">
                <a:solidFill>
                  <a:srgbClr val="264D74"/>
                </a:solidFill>
                <a:latin typeface="Arial" pitchFamily="34" charset="0"/>
              </a:rPr>
              <a:t>Portugal and Spain </a:t>
            </a:r>
            <a:r>
              <a:rPr lang="en-GB" sz="3200" b="1" kern="0" dirty="0" smtClean="0">
                <a:solidFill>
                  <a:srgbClr val="264D74"/>
                </a:solidFill>
                <a:latin typeface="Arial" pitchFamily="34" charset="0"/>
                <a:cs typeface="+mn-cs"/>
              </a:rPr>
              <a:t>(CNE/ERSE)</a:t>
            </a:r>
          </a:p>
          <a:p>
            <a:pPr defTabSz="571500" fontAlgn="auto">
              <a:lnSpc>
                <a:spcPct val="120000"/>
              </a:lnSpc>
              <a:spcBef>
                <a:spcPts val="0"/>
              </a:spcBef>
              <a:spcAft>
                <a:spcPts val="0"/>
              </a:spcAft>
              <a:defRPr/>
            </a:pPr>
            <a:r>
              <a:rPr lang="en-GB" sz="3200" b="1" dirty="0" smtClean="0"/>
              <a:t>Public hearing</a:t>
            </a:r>
          </a:p>
          <a:p>
            <a:pPr defTabSz="571500" fontAlgn="auto">
              <a:lnSpc>
                <a:spcPct val="120000"/>
              </a:lnSpc>
              <a:spcBef>
                <a:spcPts val="0"/>
              </a:spcBef>
              <a:spcAft>
                <a:spcPts val="0"/>
              </a:spcAft>
              <a:defRPr/>
            </a:pPr>
            <a:endParaRPr lang="en-GB" sz="3200" b="1" kern="0" dirty="0">
              <a:solidFill>
                <a:srgbClr val="264D74"/>
              </a:solidFill>
              <a:latin typeface="Arial" pitchFamily="34" charset="0"/>
              <a:cs typeface="+mn-cs"/>
            </a:endParaRPr>
          </a:p>
          <a:p>
            <a:pPr defTabSz="571500" fontAlgn="auto">
              <a:lnSpc>
                <a:spcPct val="120000"/>
              </a:lnSpc>
              <a:spcBef>
                <a:spcPts val="0"/>
              </a:spcBef>
              <a:spcAft>
                <a:spcPts val="0"/>
              </a:spcAft>
              <a:defRPr/>
            </a:pPr>
            <a:r>
              <a:rPr lang="en-GB" sz="2000" b="1" dirty="0" smtClean="0"/>
              <a:t>15</a:t>
            </a:r>
            <a:r>
              <a:rPr lang="en-GB" sz="2000" b="1" baseline="30000" dirty="0" smtClean="0"/>
              <a:t>th</a:t>
            </a:r>
            <a:r>
              <a:rPr lang="en-GB" sz="2000" b="1" dirty="0" smtClean="0"/>
              <a:t> SG Meeting S-GRI</a:t>
            </a:r>
          </a:p>
          <a:p>
            <a:pPr defTabSz="571500" fontAlgn="auto">
              <a:lnSpc>
                <a:spcPct val="120000"/>
              </a:lnSpc>
              <a:spcBef>
                <a:spcPts val="0"/>
              </a:spcBef>
              <a:spcAft>
                <a:spcPts val="0"/>
              </a:spcAft>
              <a:defRPr/>
            </a:pPr>
            <a:r>
              <a:rPr lang="en-GB" sz="2000" b="1" dirty="0" smtClean="0"/>
              <a:t>Madrid</a:t>
            </a:r>
            <a:r>
              <a:rPr lang="en-GB" sz="2000" b="1" dirty="0"/>
              <a:t>, </a:t>
            </a:r>
            <a:r>
              <a:rPr lang="en-GB" sz="2000" b="1" dirty="0" smtClean="0"/>
              <a:t>7</a:t>
            </a:r>
            <a:r>
              <a:rPr lang="en-GB" sz="2000" b="1" baseline="30000" dirty="0" smtClean="0"/>
              <a:t>th</a:t>
            </a:r>
            <a:r>
              <a:rPr lang="en-GB" sz="2000" b="1" dirty="0" smtClean="0"/>
              <a:t> February 2012</a:t>
            </a:r>
            <a:endParaRPr lang="en-GB" sz="2000" b="1" kern="0" dirty="0">
              <a:solidFill>
                <a:srgbClr val="264D74"/>
              </a:solidFill>
              <a:latin typeface="Arial" pitchFamily="34" charset="0"/>
              <a:cs typeface="+mn-cs"/>
            </a:endParaRPr>
          </a:p>
        </p:txBody>
      </p:sp>
      <p:pic>
        <p:nvPicPr>
          <p:cNvPr id="10" name="Picture 9" descr="acer_logo-def"/>
          <p:cNvPicPr>
            <a:picLocks noChangeAspect="1" noChangeArrowheads="1"/>
          </p:cNvPicPr>
          <p:nvPr/>
        </p:nvPicPr>
        <p:blipFill>
          <a:blip r:embed="rId2" cstate="print"/>
          <a:srcRect/>
          <a:stretch>
            <a:fillRect/>
          </a:stretch>
        </p:blipFill>
        <p:spPr bwMode="auto">
          <a:xfrm>
            <a:off x="438150" y="339725"/>
            <a:ext cx="1919288" cy="874713"/>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smtClean="0"/>
              <a:t>Building blocks approach to market integration</a:t>
            </a:r>
            <a:endParaRPr lang="en-GB" dirty="0"/>
          </a:p>
        </p:txBody>
      </p:sp>
      <p:graphicFrame>
        <p:nvGraphicFramePr>
          <p:cNvPr id="4" name="Marcador de Posição de Conteúdo 3"/>
          <p:cNvGraphicFramePr>
            <a:graphicFrameLocks noGrp="1"/>
          </p:cNvGraphicFramePr>
          <p:nvPr>
            <p:ph idx="1"/>
          </p:nvPr>
        </p:nvGraphicFramePr>
        <p:xfrm>
          <a:off x="539552" y="1628800"/>
          <a:ext cx="7993062" cy="48580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ixaDeTexto 4"/>
          <p:cNvSpPr txBox="1"/>
          <p:nvPr/>
        </p:nvSpPr>
        <p:spPr>
          <a:xfrm>
            <a:off x="7380312" y="4077072"/>
            <a:ext cx="1800200" cy="830997"/>
          </a:xfrm>
          <a:prstGeom prst="rect">
            <a:avLst/>
          </a:prstGeom>
          <a:noFill/>
        </p:spPr>
        <p:txBody>
          <a:bodyPr wrap="square" rtlCol="0">
            <a:spAutoFit/>
          </a:bodyPr>
          <a:lstStyle/>
          <a:p>
            <a:r>
              <a:rPr lang="en-GB" sz="1600" dirty="0" smtClean="0"/>
              <a:t>And integrate released capacity in the CAM</a:t>
            </a:r>
            <a:endParaRPr lang="en-GB" sz="1600" dirty="0"/>
          </a:p>
        </p:txBody>
      </p:sp>
      <p:sp>
        <p:nvSpPr>
          <p:cNvPr id="6" name="CaixaDeTexto 5"/>
          <p:cNvSpPr txBox="1"/>
          <p:nvPr/>
        </p:nvSpPr>
        <p:spPr>
          <a:xfrm>
            <a:off x="3851920" y="5662989"/>
            <a:ext cx="1368152" cy="646331"/>
          </a:xfrm>
          <a:prstGeom prst="rect">
            <a:avLst/>
          </a:prstGeom>
          <a:noFill/>
        </p:spPr>
        <p:txBody>
          <a:bodyPr wrap="square" rtlCol="0">
            <a:spAutoFit/>
          </a:bodyPr>
          <a:lstStyle/>
          <a:p>
            <a:pPr algn="ctr"/>
            <a:r>
              <a:rPr lang="en-GB" dirty="0" smtClean="0"/>
              <a:t>Rules of balancing</a:t>
            </a:r>
            <a:endParaRPr lang="en-GB" dirty="0"/>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1"/>
          <p:cNvSpPr>
            <a:spLocks noGrp="1"/>
          </p:cNvSpPr>
          <p:nvPr>
            <p:ph type="title"/>
          </p:nvPr>
        </p:nvSpPr>
        <p:spPr/>
        <p:txBody>
          <a:bodyPr>
            <a:normAutofit fontScale="90000"/>
          </a:bodyPr>
          <a:lstStyle/>
          <a:p>
            <a:pPr eaLnBrk="1" hangingPunct="1"/>
            <a:r>
              <a:rPr lang="pt-PT" dirty="0" smtClean="0">
                <a:solidFill>
                  <a:schemeClr val="bg1"/>
                </a:solidFill>
              </a:rPr>
              <a:t>Consulta Pública sobre harmonização das tarifas de interligação de gás natural entre Portugal e Espanha</a:t>
            </a:r>
          </a:p>
        </p:txBody>
      </p:sp>
      <p:sp>
        <p:nvSpPr>
          <p:cNvPr id="12291" name="Marcador de Posição de Conteúdo 2"/>
          <p:cNvSpPr>
            <a:spLocks noGrp="1"/>
          </p:cNvSpPr>
          <p:nvPr>
            <p:ph idx="1"/>
          </p:nvPr>
        </p:nvSpPr>
        <p:spPr>
          <a:xfrm>
            <a:off x="827088" y="1811338"/>
            <a:ext cx="7993062" cy="4930030"/>
          </a:xfrm>
        </p:spPr>
        <p:txBody>
          <a:bodyPr/>
          <a:lstStyle/>
          <a:p>
            <a:r>
              <a:rPr lang="en-US" sz="2000" b="1" dirty="0" smtClean="0">
                <a:solidFill>
                  <a:schemeClr val="accent6">
                    <a:lumMod val="75000"/>
                  </a:schemeClr>
                </a:solidFill>
              </a:rPr>
              <a:t>Question 1: </a:t>
            </a:r>
            <a:r>
              <a:rPr lang="en-US" sz="2000" dirty="0" smtClean="0"/>
              <a:t>Would you agree with the analysis made on </a:t>
            </a:r>
            <a:r>
              <a:rPr lang="en-US" sz="2000" b="1" dirty="0" smtClean="0"/>
              <a:t>current market situation and on the major issues </a:t>
            </a:r>
            <a:r>
              <a:rPr lang="en-US" sz="2000" dirty="0" smtClean="0"/>
              <a:t>affecting cross border trade between Portugal and Spain?</a:t>
            </a:r>
          </a:p>
          <a:p>
            <a:endParaRPr lang="en-US" dirty="0" smtClean="0"/>
          </a:p>
          <a:p>
            <a:r>
              <a:rPr lang="en-US" sz="2000" b="1" dirty="0" smtClean="0">
                <a:solidFill>
                  <a:schemeClr val="accent6">
                    <a:lumMod val="75000"/>
                  </a:schemeClr>
                </a:solidFill>
              </a:rPr>
              <a:t>Question 2:</a:t>
            </a:r>
            <a:r>
              <a:rPr lang="en-US" sz="2000" dirty="0" smtClean="0"/>
              <a:t> How do you think that </a:t>
            </a:r>
            <a:r>
              <a:rPr lang="en-US" sz="2000" b="1" dirty="0" smtClean="0"/>
              <a:t>transmission network costs should be allocated at cross border IP </a:t>
            </a:r>
            <a:r>
              <a:rPr lang="en-US" sz="2000" dirty="0" smtClean="0"/>
              <a:t>(both in Spain and Portugal), taking into account the defined principles (coherence, transparency, cost recovery and cost </a:t>
            </a:r>
            <a:r>
              <a:rPr lang="en-US" sz="2000" dirty="0" err="1" smtClean="0"/>
              <a:t>reflectiveness</a:t>
            </a:r>
            <a:r>
              <a:rPr lang="en-US" sz="2000" dirty="0" smtClean="0"/>
              <a:t>, etc) and the starting situation of the regulatory tariff framework in both countries?</a:t>
            </a:r>
          </a:p>
          <a:p>
            <a:endParaRPr lang="en-US" dirty="0" smtClean="0"/>
          </a:p>
          <a:p>
            <a:r>
              <a:rPr lang="en-US" sz="2000" b="1" dirty="0" smtClean="0">
                <a:solidFill>
                  <a:schemeClr val="accent6">
                    <a:lumMod val="75000"/>
                  </a:schemeClr>
                </a:solidFill>
              </a:rPr>
              <a:t>Question 3:</a:t>
            </a:r>
            <a:r>
              <a:rPr lang="en-US" sz="2000" dirty="0" smtClean="0"/>
              <a:t> Which do you feel are the </a:t>
            </a:r>
            <a:r>
              <a:rPr lang="en-US" sz="2000" b="1" dirty="0" smtClean="0"/>
              <a:t>most important aspects where harmonization </a:t>
            </a:r>
            <a:r>
              <a:rPr lang="en-US" sz="2000" dirty="0" smtClean="0"/>
              <a:t>(apart from the cross border tariffs harmonization) </a:t>
            </a:r>
            <a:r>
              <a:rPr lang="en-US" sz="2000" b="1" dirty="0" smtClean="0"/>
              <a:t>can contribute </a:t>
            </a:r>
            <a:r>
              <a:rPr lang="en-US" sz="2000" dirty="0" smtClean="0"/>
              <a:t>significantly to short term market integration?</a:t>
            </a:r>
          </a:p>
        </p:txBody>
      </p:sp>
      <p:sp>
        <p:nvSpPr>
          <p:cNvPr id="4" name="Marcador de Posição de Conteúdo 3"/>
          <p:cNvSpPr>
            <a:spLocks noGrp="1"/>
          </p:cNvSpPr>
          <p:nvPr>
            <p:ph idx="4294967295"/>
          </p:nvPr>
        </p:nvSpPr>
        <p:spPr>
          <a:xfrm>
            <a:off x="1071563" y="692696"/>
            <a:ext cx="8072437" cy="576064"/>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10000"/>
              </a:lnSpc>
              <a:buNone/>
              <a:defRPr/>
            </a:pPr>
            <a:r>
              <a:rPr lang="en-GB" sz="3200" dirty="0" smtClean="0">
                <a:latin typeface="+mj-lt"/>
                <a:cs typeface="+mj-cs"/>
              </a:rPr>
              <a:t>Public hearing poses some questions (I)</a:t>
            </a:r>
            <a:endParaRPr lang="en-GB" sz="3200" dirty="0">
              <a:latin typeface="+mj-lt"/>
              <a:cs typeface="+mj-cs"/>
            </a:endParaRPr>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1"/>
          <p:cNvSpPr>
            <a:spLocks noGrp="1"/>
          </p:cNvSpPr>
          <p:nvPr>
            <p:ph type="title"/>
          </p:nvPr>
        </p:nvSpPr>
        <p:spPr/>
        <p:txBody>
          <a:bodyPr>
            <a:normAutofit fontScale="90000"/>
          </a:bodyPr>
          <a:lstStyle/>
          <a:p>
            <a:pPr eaLnBrk="1" hangingPunct="1"/>
            <a:r>
              <a:rPr lang="pt-PT" dirty="0" smtClean="0">
                <a:solidFill>
                  <a:schemeClr val="bg1"/>
                </a:solidFill>
              </a:rPr>
              <a:t>Consulta Pública sobre harmonização das tarifas de interligação de gás natural entre Portugal e Espanha</a:t>
            </a:r>
          </a:p>
        </p:txBody>
      </p:sp>
      <p:sp>
        <p:nvSpPr>
          <p:cNvPr id="12291" name="Marcador de Posição de Conteúdo 2"/>
          <p:cNvSpPr>
            <a:spLocks noGrp="1"/>
          </p:cNvSpPr>
          <p:nvPr>
            <p:ph idx="1"/>
          </p:nvPr>
        </p:nvSpPr>
        <p:spPr/>
        <p:txBody>
          <a:bodyPr/>
          <a:lstStyle/>
          <a:p>
            <a:endParaRPr lang="en-US" sz="2000" dirty="0" smtClean="0"/>
          </a:p>
          <a:p>
            <a:r>
              <a:rPr lang="en-US" sz="2000" b="1" dirty="0" smtClean="0">
                <a:solidFill>
                  <a:schemeClr val="accent6">
                    <a:lumMod val="75000"/>
                  </a:schemeClr>
                </a:solidFill>
              </a:rPr>
              <a:t>Question 4: </a:t>
            </a:r>
            <a:r>
              <a:rPr lang="en-US" sz="2000" dirty="0" smtClean="0"/>
              <a:t>How would you implement the proposed </a:t>
            </a:r>
            <a:r>
              <a:rPr lang="en-US" sz="2000" b="1" dirty="0" smtClean="0"/>
              <a:t>step-wise approach</a:t>
            </a:r>
            <a:r>
              <a:rPr lang="en-US" sz="2000" dirty="0" smtClean="0"/>
              <a:t>, aiming for a more integrated market in the longer term?</a:t>
            </a:r>
          </a:p>
          <a:p>
            <a:endParaRPr lang="en-US" sz="2000" dirty="0" smtClean="0"/>
          </a:p>
          <a:p>
            <a:r>
              <a:rPr lang="en-US" sz="2000" b="1" dirty="0" smtClean="0">
                <a:solidFill>
                  <a:schemeClr val="accent6">
                    <a:lumMod val="75000"/>
                  </a:schemeClr>
                </a:solidFill>
              </a:rPr>
              <a:t>Question 5:</a:t>
            </a:r>
            <a:r>
              <a:rPr lang="en-US" sz="2000" b="1" dirty="0" smtClean="0"/>
              <a:t> </a:t>
            </a:r>
            <a:r>
              <a:rPr lang="en-US" sz="2000" dirty="0" smtClean="0"/>
              <a:t>Would you identify </a:t>
            </a:r>
            <a:r>
              <a:rPr lang="en-US" sz="2000" b="1" dirty="0" smtClean="0"/>
              <a:t>new issues </a:t>
            </a:r>
            <a:r>
              <a:rPr lang="en-US" sz="2000" dirty="0" smtClean="0"/>
              <a:t>you think are important to create a favorable cross border trade environment? How would you set the </a:t>
            </a:r>
            <a:r>
              <a:rPr lang="en-US" sz="2000" b="1" dirty="0" smtClean="0"/>
              <a:t>timing and prioritization </a:t>
            </a:r>
            <a:r>
              <a:rPr lang="en-US" sz="2000" dirty="0" smtClean="0"/>
              <a:t>for the discussion on these issues?</a:t>
            </a:r>
          </a:p>
          <a:p>
            <a:pPr eaLnBrk="1" hangingPunct="1"/>
            <a:endParaRPr lang="pt-PT" dirty="0" smtClean="0"/>
          </a:p>
        </p:txBody>
      </p:sp>
      <p:sp>
        <p:nvSpPr>
          <p:cNvPr id="4" name="Marcador de Posição de Conteúdo 3"/>
          <p:cNvSpPr>
            <a:spLocks noGrp="1"/>
          </p:cNvSpPr>
          <p:nvPr>
            <p:ph idx="4294967295"/>
          </p:nvPr>
        </p:nvSpPr>
        <p:spPr>
          <a:xfrm>
            <a:off x="1071563" y="692696"/>
            <a:ext cx="8072437" cy="576064"/>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10000"/>
              </a:lnSpc>
              <a:buNone/>
              <a:defRPr/>
            </a:pPr>
            <a:r>
              <a:rPr lang="en-GB" sz="3200" dirty="0" smtClean="0">
                <a:latin typeface="+mj-lt"/>
                <a:cs typeface="+mj-cs"/>
              </a:rPr>
              <a:t>Public hearing poses some questions (II)</a:t>
            </a:r>
            <a:endParaRPr lang="en-GB" sz="3200" dirty="0">
              <a:latin typeface="+mj-lt"/>
              <a:cs typeface="+mj-cs"/>
            </a:endParaRPr>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1"/>
          <p:cNvSpPr>
            <a:spLocks noGrp="1"/>
          </p:cNvSpPr>
          <p:nvPr>
            <p:ph type="title"/>
          </p:nvPr>
        </p:nvSpPr>
        <p:spPr/>
        <p:txBody>
          <a:bodyPr>
            <a:normAutofit fontScale="90000"/>
          </a:bodyPr>
          <a:lstStyle/>
          <a:p>
            <a:pPr eaLnBrk="1" hangingPunct="1"/>
            <a:r>
              <a:rPr lang="pt-PT" dirty="0" smtClean="0">
                <a:solidFill>
                  <a:schemeClr val="bg1"/>
                </a:solidFill>
              </a:rPr>
              <a:t>Consulta Pública sobre harmonização das tarifas de interligação de gás natural entre Portugal e Espanha</a:t>
            </a:r>
          </a:p>
        </p:txBody>
      </p:sp>
      <p:sp>
        <p:nvSpPr>
          <p:cNvPr id="12291" name="Marcador de Posição de Conteúdo 2"/>
          <p:cNvSpPr>
            <a:spLocks noGrp="1"/>
          </p:cNvSpPr>
          <p:nvPr>
            <p:ph idx="1"/>
          </p:nvPr>
        </p:nvSpPr>
        <p:spPr/>
        <p:txBody>
          <a:bodyPr/>
          <a:lstStyle/>
          <a:p>
            <a:pPr marL="0" indent="0"/>
            <a:r>
              <a:rPr lang="en-US" dirty="0" smtClean="0"/>
              <a:t>All comments from the stakeholders to the questions raised in the Public Hearing should be sent to ERSE or CNE until February, the 17th, 2012</a:t>
            </a:r>
          </a:p>
          <a:p>
            <a:pPr marL="0" indent="0"/>
            <a:endParaRPr lang="en-US" dirty="0" smtClean="0"/>
          </a:p>
          <a:p>
            <a:pPr marL="0" indent="0"/>
            <a:endParaRPr lang="en-US" dirty="0" smtClean="0"/>
          </a:p>
          <a:p>
            <a:pPr marL="0" indent="0">
              <a:buNone/>
            </a:pPr>
            <a:r>
              <a:rPr lang="en-US" dirty="0" smtClean="0">
                <a:hlinkClick r:id="rId2"/>
              </a:rPr>
              <a:t>cbtariffs@erse.pt</a:t>
            </a:r>
            <a:r>
              <a:rPr lang="en-US" dirty="0" smtClean="0"/>
              <a:t> 		|	 </a:t>
            </a:r>
            <a:r>
              <a:rPr lang="en-US" dirty="0" smtClean="0">
                <a:hlinkClick r:id="rId3"/>
              </a:rPr>
              <a:t>cbtariffs@cne.es</a:t>
            </a:r>
            <a:r>
              <a:rPr lang="en-US" dirty="0" smtClean="0"/>
              <a:t> </a:t>
            </a:r>
          </a:p>
          <a:p>
            <a:pPr marL="0" indent="0"/>
            <a:endParaRPr lang="en-US" dirty="0" smtClean="0"/>
          </a:p>
          <a:p>
            <a:pPr marL="0" indent="0"/>
            <a:endParaRPr lang="en-US" dirty="0" smtClean="0"/>
          </a:p>
          <a:p>
            <a:pPr marL="0" indent="0">
              <a:buNone/>
            </a:pPr>
            <a:r>
              <a:rPr lang="en-US" sz="2000" dirty="0" smtClean="0"/>
              <a:t>If comments are not to be publicly identified they must be explicitly marked as confidential</a:t>
            </a:r>
          </a:p>
        </p:txBody>
      </p:sp>
      <p:sp>
        <p:nvSpPr>
          <p:cNvPr id="4" name="Marcador de Posição de Conteúdo 3"/>
          <p:cNvSpPr>
            <a:spLocks noGrp="1"/>
          </p:cNvSpPr>
          <p:nvPr>
            <p:ph idx="4294967295"/>
          </p:nvPr>
        </p:nvSpPr>
        <p:spPr>
          <a:xfrm>
            <a:off x="1071563" y="692696"/>
            <a:ext cx="8072437" cy="627534"/>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10000"/>
              </a:lnSpc>
              <a:buNone/>
              <a:defRPr/>
            </a:pPr>
            <a:r>
              <a:rPr lang="en-GB" sz="3200" smtClean="0">
                <a:latin typeface="+mj-lt"/>
                <a:cs typeface="+mj-cs"/>
              </a:rPr>
              <a:t>Participation</a:t>
            </a:r>
            <a:endParaRPr lang="en-GB" sz="3200">
              <a:latin typeface="+mj-lt"/>
              <a:cs typeface="+mj-cs"/>
            </a:endParaRPr>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p:txBody>
          <a:bodyPr/>
          <a:lstStyle/>
          <a:p>
            <a:r>
              <a:rPr lang="en-GB" smtClean="0"/>
              <a:t>Next steps</a:t>
            </a:r>
          </a:p>
        </p:txBody>
      </p:sp>
      <p:sp>
        <p:nvSpPr>
          <p:cNvPr id="7171" name="2 Marcador de contenido"/>
          <p:cNvSpPr>
            <a:spLocks noGrp="1"/>
          </p:cNvSpPr>
          <p:nvPr>
            <p:ph idx="4294967295"/>
          </p:nvPr>
        </p:nvSpPr>
        <p:spPr>
          <a:xfrm>
            <a:off x="611560" y="1772816"/>
            <a:ext cx="7993062" cy="4425950"/>
          </a:xfrm>
        </p:spPr>
        <p:txBody>
          <a:bodyPr/>
          <a:lstStyle/>
          <a:p>
            <a:pPr marL="857250" lvl="1" indent="-457200">
              <a:spcBef>
                <a:spcPts val="1200"/>
              </a:spcBef>
              <a:buFontTx/>
              <a:buAutoNum type="arabicPeriod"/>
            </a:pPr>
            <a:r>
              <a:rPr lang="en-GB" sz="2400" dirty="0" smtClean="0">
                <a:cs typeface="Arial" charset="0"/>
              </a:rPr>
              <a:t>Receive, analyse and publish comments from stakeholders to the Public Hearing</a:t>
            </a:r>
          </a:p>
          <a:p>
            <a:pPr marL="857250" lvl="1" indent="-457200">
              <a:spcBef>
                <a:spcPts val="1200"/>
              </a:spcBef>
              <a:buFontTx/>
              <a:buAutoNum type="arabicPeriod"/>
            </a:pPr>
            <a:endParaRPr lang="en-GB" sz="2400" dirty="0" smtClean="0">
              <a:cs typeface="Arial" charset="0"/>
            </a:endParaRPr>
          </a:p>
          <a:p>
            <a:pPr marL="857250" lvl="1" indent="-457200">
              <a:spcBef>
                <a:spcPts val="1200"/>
              </a:spcBef>
              <a:buFontTx/>
              <a:buAutoNum type="arabicPeriod"/>
            </a:pPr>
            <a:r>
              <a:rPr lang="en-GB" sz="2400" dirty="0" smtClean="0">
                <a:cs typeface="Arial" charset="0"/>
              </a:rPr>
              <a:t>NRAs will issue </a:t>
            </a:r>
            <a:r>
              <a:rPr lang="en-GB" sz="2400" dirty="0" smtClean="0">
                <a:cs typeface="Arial" charset="0"/>
              </a:rPr>
              <a:t>a </a:t>
            </a:r>
            <a:r>
              <a:rPr lang="en-GB" sz="2400" dirty="0" smtClean="0">
                <a:cs typeface="Arial" charset="0"/>
              </a:rPr>
              <a:t>proposal, where necessary, of measures to foster market integration through cross border tariff harmonization</a:t>
            </a:r>
          </a:p>
          <a:p>
            <a:pPr marL="857250" lvl="1" indent="-457200">
              <a:spcBef>
                <a:spcPts val="1200"/>
              </a:spcBef>
              <a:buFontTx/>
              <a:buAutoNum type="arabicPeriod"/>
            </a:pPr>
            <a:endParaRPr lang="en-GB" sz="2400" dirty="0" smtClean="0">
              <a:cs typeface="Arial" charset="0"/>
            </a:endParaRPr>
          </a:p>
          <a:p>
            <a:pPr marL="857250" lvl="1" indent="-457200">
              <a:spcBef>
                <a:spcPts val="1200"/>
              </a:spcBef>
              <a:buFontTx/>
              <a:buAutoNum type="arabicPeriod"/>
            </a:pPr>
            <a:r>
              <a:rPr lang="en-GB" sz="2400" dirty="0" smtClean="0">
                <a:cs typeface="Arial" charset="0"/>
              </a:rPr>
              <a:t>European target model for market integration will provide guidance for short term developments</a:t>
            </a:r>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1"/>
          <p:cNvSpPr>
            <a:spLocks noGrp="1"/>
          </p:cNvSpPr>
          <p:nvPr>
            <p:ph type="title"/>
          </p:nvPr>
        </p:nvSpPr>
        <p:spPr/>
        <p:txBody>
          <a:bodyPr>
            <a:normAutofit fontScale="90000"/>
          </a:bodyPr>
          <a:lstStyle/>
          <a:p>
            <a:pPr eaLnBrk="1" hangingPunct="1"/>
            <a:r>
              <a:rPr lang="pt-PT" dirty="0" smtClean="0">
                <a:solidFill>
                  <a:schemeClr val="bg1"/>
                </a:solidFill>
              </a:rPr>
              <a:t>Consulta Pública sobre harmonização das tarifas de interligação de gás natural entre Portugal e Espanha</a:t>
            </a:r>
          </a:p>
        </p:txBody>
      </p:sp>
      <p:sp>
        <p:nvSpPr>
          <p:cNvPr id="12291" name="Marcador de Posição de Conteúdo 2"/>
          <p:cNvSpPr>
            <a:spLocks noGrp="1"/>
          </p:cNvSpPr>
          <p:nvPr>
            <p:ph idx="1"/>
          </p:nvPr>
        </p:nvSpPr>
        <p:spPr>
          <a:xfrm>
            <a:off x="827088" y="1556792"/>
            <a:ext cx="7993062" cy="4680496"/>
          </a:xfrm>
        </p:spPr>
        <p:txBody>
          <a:bodyPr/>
          <a:lstStyle/>
          <a:p>
            <a:pPr marL="0" indent="0">
              <a:buNone/>
            </a:pPr>
            <a:r>
              <a:rPr lang="en-GB" dirty="0" smtClean="0"/>
              <a:t>SGRI WP 2011-2014 includes some short term priorities for SP-PT interconnections:</a:t>
            </a:r>
          </a:p>
          <a:p>
            <a:pPr marL="0" indent="0">
              <a:buNone/>
            </a:pPr>
            <a:endParaRPr lang="en-GB" dirty="0" smtClean="0"/>
          </a:p>
          <a:p>
            <a:pPr lvl="1">
              <a:spcAft>
                <a:spcPts val="1200"/>
              </a:spcAft>
              <a:buFont typeface="Arial" pitchFamily="34" charset="0"/>
              <a:buChar char="•"/>
            </a:pPr>
            <a:r>
              <a:rPr lang="en-GB" dirty="0" smtClean="0"/>
              <a:t>Harmonized and coordinated mechanisms for capacity allocation and congestion management at interconnections</a:t>
            </a:r>
          </a:p>
          <a:p>
            <a:pPr lvl="1">
              <a:spcAft>
                <a:spcPts val="1200"/>
              </a:spcAft>
              <a:buFont typeface="Arial" pitchFamily="34" charset="0"/>
              <a:buChar char="•"/>
            </a:pPr>
            <a:r>
              <a:rPr lang="en-GB" dirty="0" smtClean="0"/>
              <a:t>Regulated TPA </a:t>
            </a:r>
            <a:r>
              <a:rPr lang="en-GB" b="1" dirty="0" smtClean="0"/>
              <a:t>tariff harmonization</a:t>
            </a:r>
            <a:r>
              <a:rPr lang="en-GB" dirty="0" smtClean="0"/>
              <a:t>, starting with </a:t>
            </a:r>
            <a:r>
              <a:rPr lang="en-GB" b="1" dirty="0" smtClean="0"/>
              <a:t>cross border tariffs in MIBGAS</a:t>
            </a:r>
            <a:endParaRPr lang="en-GB" dirty="0" smtClean="0"/>
          </a:p>
          <a:p>
            <a:pPr lvl="1">
              <a:spcAft>
                <a:spcPts val="1200"/>
              </a:spcAft>
              <a:buFont typeface="Arial" pitchFamily="34" charset="0"/>
              <a:buChar char="•"/>
            </a:pPr>
            <a:r>
              <a:rPr lang="en-GB" b="1" dirty="0" smtClean="0">
                <a:solidFill>
                  <a:schemeClr val="bg1">
                    <a:lumMod val="50000"/>
                  </a:schemeClr>
                </a:solidFill>
              </a:rPr>
              <a:t>Hub-to-hub trade </a:t>
            </a:r>
            <a:r>
              <a:rPr lang="en-GB" dirty="0" smtClean="0">
                <a:solidFill>
                  <a:schemeClr val="bg1">
                    <a:lumMod val="50000"/>
                  </a:schemeClr>
                </a:solidFill>
              </a:rPr>
              <a:t>development</a:t>
            </a:r>
          </a:p>
          <a:p>
            <a:pPr lvl="1">
              <a:spcAft>
                <a:spcPts val="1200"/>
              </a:spcAft>
              <a:buFont typeface="Arial" pitchFamily="34" charset="0"/>
              <a:buChar char="•"/>
            </a:pPr>
            <a:r>
              <a:rPr lang="en-GB" dirty="0" smtClean="0"/>
              <a:t>…</a:t>
            </a:r>
          </a:p>
          <a:p>
            <a:pPr>
              <a:buFont typeface="Arial" pitchFamily="34" charset="0"/>
              <a:buChar char="•"/>
            </a:pPr>
            <a:endParaRPr lang="en-GB" dirty="0" smtClean="0"/>
          </a:p>
        </p:txBody>
      </p:sp>
      <p:sp>
        <p:nvSpPr>
          <p:cNvPr id="4" name="Marcador de Posição de Conteúdo 3"/>
          <p:cNvSpPr>
            <a:spLocks noGrp="1"/>
          </p:cNvSpPr>
          <p:nvPr>
            <p:ph idx="4294967295"/>
          </p:nvPr>
        </p:nvSpPr>
        <p:spPr>
          <a:xfrm>
            <a:off x="1071563" y="692151"/>
            <a:ext cx="8072437" cy="720626"/>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10000"/>
              </a:lnSpc>
              <a:buNone/>
              <a:defRPr/>
            </a:pPr>
            <a:r>
              <a:rPr lang="en-GB" sz="3200" dirty="0" smtClean="0">
                <a:latin typeface="+mj-lt"/>
                <a:cs typeface="+mj-cs"/>
              </a:rPr>
              <a:t>Context – SGRI WP 2011-2014</a:t>
            </a:r>
            <a:endParaRPr lang="en-GB" sz="3200" dirty="0">
              <a:latin typeface="+mj-lt"/>
              <a:cs typeface="+mj-cs"/>
            </a:endParaRPr>
          </a:p>
        </p:txBody>
      </p:sp>
      <p:sp>
        <p:nvSpPr>
          <p:cNvPr id="8" name="Rectângulo 7"/>
          <p:cNvSpPr/>
          <p:nvPr/>
        </p:nvSpPr>
        <p:spPr>
          <a:xfrm>
            <a:off x="899592" y="3429000"/>
            <a:ext cx="7920880" cy="72008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pt-PT"/>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1"/>
          <p:cNvSpPr>
            <a:spLocks noGrp="1"/>
          </p:cNvSpPr>
          <p:nvPr>
            <p:ph type="title"/>
          </p:nvPr>
        </p:nvSpPr>
        <p:spPr>
          <a:xfrm>
            <a:off x="982663" y="771525"/>
            <a:ext cx="7837487" cy="641251"/>
          </a:xfrm>
        </p:spPr>
        <p:txBody>
          <a:bodyPr>
            <a:normAutofit fontScale="90000"/>
          </a:bodyPr>
          <a:lstStyle/>
          <a:p>
            <a:pPr eaLnBrk="1" hangingPunct="1"/>
            <a:r>
              <a:rPr lang="pt-PT" dirty="0" smtClean="0">
                <a:solidFill>
                  <a:schemeClr val="bg1"/>
                </a:solidFill>
              </a:rPr>
              <a:t>Consulta Pública sobre harmonização das tarifas de interligação de gás natural entre Portugal e Espanha</a:t>
            </a:r>
          </a:p>
        </p:txBody>
      </p:sp>
      <p:sp>
        <p:nvSpPr>
          <p:cNvPr id="4" name="Marcador de Posição de Conteúdo 3"/>
          <p:cNvSpPr>
            <a:spLocks noGrp="1"/>
          </p:cNvSpPr>
          <p:nvPr>
            <p:ph idx="4294967295"/>
          </p:nvPr>
        </p:nvSpPr>
        <p:spPr>
          <a:xfrm>
            <a:off x="1071563" y="693738"/>
            <a:ext cx="8072437" cy="790575"/>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10000"/>
              </a:lnSpc>
              <a:buNone/>
              <a:defRPr/>
            </a:pPr>
            <a:r>
              <a:rPr lang="en-GB" sz="3200" dirty="0" smtClean="0">
                <a:latin typeface="+mj-lt"/>
                <a:cs typeface="+mj-cs"/>
              </a:rPr>
              <a:t>Context – Joint task of CNE and ERSE</a:t>
            </a:r>
            <a:endParaRPr lang="en-GB" sz="3200" dirty="0">
              <a:latin typeface="+mj-lt"/>
              <a:cs typeface="+mj-cs"/>
            </a:endParaRPr>
          </a:p>
        </p:txBody>
      </p:sp>
      <p:sp>
        <p:nvSpPr>
          <p:cNvPr id="12291" name="Marcador de Posição de Conteúdo 2"/>
          <p:cNvSpPr>
            <a:spLocks noGrp="1"/>
          </p:cNvSpPr>
          <p:nvPr>
            <p:ph idx="4294967295"/>
          </p:nvPr>
        </p:nvSpPr>
        <p:spPr>
          <a:xfrm>
            <a:off x="467544" y="1484784"/>
            <a:ext cx="8676456" cy="4752504"/>
          </a:xfrm>
        </p:spPr>
        <p:txBody>
          <a:bodyPr/>
          <a:lstStyle/>
          <a:p>
            <a:pPr marL="334963" lvl="1" indent="-342900">
              <a:buNone/>
            </a:pPr>
            <a:r>
              <a:rPr lang="en-GB" sz="2000" dirty="0" smtClean="0"/>
              <a:t>Some milestones of MIBGAS:</a:t>
            </a:r>
          </a:p>
          <a:p>
            <a:pPr marL="334963" lvl="1" indent="-342900">
              <a:buNone/>
            </a:pPr>
            <a:endParaRPr lang="en-GB" sz="2000" dirty="0" smtClean="0"/>
          </a:p>
          <a:p>
            <a:pPr marL="742950" lvl="2" indent="-342900"/>
            <a:r>
              <a:rPr lang="en-GB" sz="1800" dirty="0" smtClean="0">
                <a:cs typeface="Arial" charset="0"/>
              </a:rPr>
              <a:t>ERSE and CNE approved a position document on the priorities for MIBGAS development, sent to Governments on September, 2011</a:t>
            </a:r>
          </a:p>
          <a:p>
            <a:pPr>
              <a:buFont typeface="Arial" pitchFamily="34" charset="0"/>
              <a:buChar char="•"/>
            </a:pPr>
            <a:endParaRPr lang="en-GB" sz="1800" dirty="0" smtClean="0">
              <a:cs typeface="Arial" charset="0"/>
            </a:endParaRPr>
          </a:p>
          <a:p>
            <a:pPr marL="742950" lvl="2" indent="-342900"/>
            <a:r>
              <a:rPr lang="en-GB" sz="1800" dirty="0" smtClean="0">
                <a:cs typeface="Arial" charset="0"/>
              </a:rPr>
              <a:t>Portuguese Gov committed in the Memorandum of Understanding (w/ EC, ECB, IMF) to take measures that accelerate MIBGAS development through regulatory convergence, namely promoting the </a:t>
            </a:r>
            <a:r>
              <a:rPr lang="en-US" sz="1800" dirty="0" smtClean="0">
                <a:cs typeface="Arial" charset="0"/>
              </a:rPr>
              <a:t>harmonization of tariffs, </a:t>
            </a:r>
            <a:r>
              <a:rPr lang="es-ES" sz="1800" dirty="0" smtClean="0"/>
              <a:t>CAM and CMP in</a:t>
            </a:r>
            <a:r>
              <a:rPr lang="en-US" sz="1800" dirty="0" smtClean="0">
                <a:cs typeface="Arial" charset="0"/>
              </a:rPr>
              <a:t> the interconnection networks</a:t>
            </a:r>
          </a:p>
          <a:p>
            <a:pPr marL="742950" lvl="2" indent="-342900"/>
            <a:endParaRPr lang="en-GB" sz="1800" dirty="0" smtClean="0">
              <a:solidFill>
                <a:srgbClr val="C00000"/>
              </a:solidFill>
              <a:cs typeface="Arial" charset="0"/>
            </a:endParaRPr>
          </a:p>
          <a:p>
            <a:pPr marL="742950" lvl="2" indent="-342900"/>
            <a:r>
              <a:rPr lang="en-GB" sz="1800" dirty="0" smtClean="0">
                <a:cs typeface="Arial" charset="0"/>
              </a:rPr>
              <a:t>CNE and ERSE have done a joint study on CBT tariffs at the SP-PT IPs, </a:t>
            </a:r>
            <a:r>
              <a:rPr lang="en-US" sz="1800" dirty="0" smtClean="0">
                <a:cs typeface="Arial" charset="0"/>
              </a:rPr>
              <a:t>with the aim of setting up a public consultation on tariff harmonization and identifying any other obstacles to the internal gas trading</a:t>
            </a:r>
            <a:endParaRPr lang="en-GB" sz="1800" dirty="0" smtClean="0">
              <a:cs typeface="Arial" charset="0"/>
            </a:endParaRPr>
          </a:p>
          <a:p>
            <a:pPr>
              <a:buFont typeface="Arial" pitchFamily="34" charset="0"/>
              <a:buChar char="•"/>
            </a:pPr>
            <a:endParaRPr lang="en-GB" dirty="0" smtClean="0"/>
          </a:p>
          <a:p>
            <a:pPr marL="742950" lvl="2" indent="-342900"/>
            <a:r>
              <a:rPr lang="en-GB" sz="1800" dirty="0" smtClean="0">
                <a:cs typeface="Arial" charset="0"/>
              </a:rPr>
              <a:t>The study was published through Public Hearing process on Jan,18</a:t>
            </a:r>
            <a:r>
              <a:rPr lang="en-GB" sz="1800" baseline="30000" dirty="0" smtClean="0">
                <a:cs typeface="Arial" charset="0"/>
              </a:rPr>
              <a:t>th</a:t>
            </a:r>
            <a:r>
              <a:rPr lang="en-GB" sz="1800" dirty="0" smtClean="0">
                <a:cs typeface="Arial" charset="0"/>
              </a:rPr>
              <a:t>, 2012</a:t>
            </a:r>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a:xfrm>
            <a:off x="982663" y="771525"/>
            <a:ext cx="7837487" cy="641251"/>
          </a:xfrm>
        </p:spPr>
        <p:txBody>
          <a:bodyPr/>
          <a:lstStyle/>
          <a:p>
            <a:r>
              <a:rPr lang="en-GB" dirty="0" smtClean="0"/>
              <a:t>Case study methodology</a:t>
            </a:r>
          </a:p>
        </p:txBody>
      </p:sp>
      <p:sp>
        <p:nvSpPr>
          <p:cNvPr id="5123" name="2 Marcador de contenido"/>
          <p:cNvSpPr>
            <a:spLocks noGrp="1"/>
          </p:cNvSpPr>
          <p:nvPr>
            <p:ph idx="4294967295"/>
          </p:nvPr>
        </p:nvSpPr>
        <p:spPr>
          <a:xfrm>
            <a:off x="179512" y="1484312"/>
            <a:ext cx="8784976" cy="5113039"/>
          </a:xfrm>
        </p:spPr>
        <p:txBody>
          <a:bodyPr/>
          <a:lstStyle/>
          <a:p>
            <a:pPr>
              <a:buFontTx/>
              <a:buNone/>
            </a:pPr>
            <a:r>
              <a:rPr lang="en-GB" sz="2400" b="1" dirty="0" smtClean="0"/>
              <a:t>Assessment of case studies based on the supply of a CCGT/industrial cons. from a MIBGAS entry point (LNG terminal/interconnection).</a:t>
            </a:r>
          </a:p>
          <a:p>
            <a:pPr lvl="1">
              <a:buFontTx/>
              <a:buNone/>
            </a:pPr>
            <a:endParaRPr lang="en-GB" sz="2400" b="1" dirty="0" smtClean="0"/>
          </a:p>
          <a:p>
            <a:pPr lvl="1">
              <a:buFontTx/>
              <a:buNone/>
            </a:pPr>
            <a:r>
              <a:rPr lang="en-GB" sz="2000" b="1" dirty="0" smtClean="0"/>
              <a:t>For each case study:</a:t>
            </a:r>
          </a:p>
          <a:p>
            <a:pPr marL="742950" lvl="2" indent="-342900"/>
            <a:r>
              <a:rPr lang="en-GB" sz="1800" dirty="0" smtClean="0">
                <a:cs typeface="Arial" charset="0"/>
              </a:rPr>
              <a:t>Entry costs into the transmission network are assessed as well as regasification costs</a:t>
            </a:r>
          </a:p>
          <a:p>
            <a:pPr marL="742950" lvl="2" indent="-342900"/>
            <a:r>
              <a:rPr lang="en-GB" sz="1800" dirty="0" smtClean="0">
                <a:cs typeface="Arial" charset="0"/>
              </a:rPr>
              <a:t>Transmission costs include one country or two countries depending on the origin and destiny of the supply</a:t>
            </a:r>
          </a:p>
          <a:p>
            <a:pPr marL="742950" lvl="2" indent="-342900"/>
            <a:r>
              <a:rPr lang="en-GB" sz="1800" dirty="0" smtClean="0">
                <a:cs typeface="Arial" charset="0"/>
              </a:rPr>
              <a:t>Costs for using underground storage or for balancing purposes are not considered</a:t>
            </a:r>
          </a:p>
          <a:p>
            <a:pPr marL="342900" lvl="1" indent="-342900"/>
            <a:endParaRPr lang="en-GB" sz="1800" dirty="0" smtClean="0">
              <a:cs typeface="Arial" charset="0"/>
            </a:endParaRPr>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1"/>
          <p:cNvSpPr>
            <a:spLocks noGrp="1"/>
          </p:cNvSpPr>
          <p:nvPr>
            <p:ph type="title"/>
          </p:nvPr>
        </p:nvSpPr>
        <p:spPr/>
        <p:txBody>
          <a:bodyPr>
            <a:normAutofit fontScale="90000"/>
          </a:bodyPr>
          <a:lstStyle/>
          <a:p>
            <a:pPr eaLnBrk="1" hangingPunct="1"/>
            <a:r>
              <a:rPr lang="pt-PT" dirty="0" smtClean="0">
                <a:solidFill>
                  <a:schemeClr val="bg1"/>
                </a:solidFill>
              </a:rPr>
              <a:t>Consulta Pública sobre harmonização das tarifas de interligação de gás natural entre Portugal e Espanha</a:t>
            </a:r>
          </a:p>
        </p:txBody>
      </p:sp>
      <p:sp>
        <p:nvSpPr>
          <p:cNvPr id="12291" name="Marcador de Posição de Conteúdo 2"/>
          <p:cNvSpPr>
            <a:spLocks noGrp="1"/>
          </p:cNvSpPr>
          <p:nvPr>
            <p:ph idx="4294967295"/>
          </p:nvPr>
        </p:nvSpPr>
        <p:spPr>
          <a:xfrm>
            <a:off x="1108075" y="1309836"/>
            <a:ext cx="6704285" cy="5143500"/>
          </a:xfrm>
        </p:spPr>
        <p:txBody>
          <a:bodyPr/>
          <a:lstStyle/>
          <a:p>
            <a:pPr eaLnBrk="1" hangingPunct="1">
              <a:buNone/>
            </a:pPr>
            <a:r>
              <a:rPr lang="en-GB" sz="2000" dirty="0" smtClean="0"/>
              <a:t>Example of the study results:</a:t>
            </a:r>
          </a:p>
          <a:p>
            <a:pPr marL="357188" lvl="2" eaLnBrk="1" hangingPunct="1">
              <a:buNone/>
            </a:pPr>
            <a:r>
              <a:rPr lang="en-GB" sz="1800" i="1" dirty="0" smtClean="0">
                <a:solidFill>
                  <a:srgbClr val="3333FF"/>
                </a:solidFill>
              </a:rPr>
              <a:t>Industrial consumer located in Portugal</a:t>
            </a:r>
          </a:p>
        </p:txBody>
      </p:sp>
      <p:sp>
        <p:nvSpPr>
          <p:cNvPr id="4" name="Marcador de Posição de Conteúdo 3"/>
          <p:cNvSpPr>
            <a:spLocks noGrp="1"/>
          </p:cNvSpPr>
          <p:nvPr>
            <p:ph idx="4294967295"/>
          </p:nvPr>
        </p:nvSpPr>
        <p:spPr>
          <a:xfrm>
            <a:off x="1071563" y="692696"/>
            <a:ext cx="8072437" cy="648072"/>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10000"/>
              </a:lnSpc>
              <a:buNone/>
              <a:defRPr/>
            </a:pPr>
            <a:r>
              <a:rPr lang="en-GB" sz="3200" dirty="0" smtClean="0">
                <a:latin typeface="+mj-lt"/>
                <a:cs typeface="+mj-cs"/>
              </a:rPr>
              <a:t>CBT comparison methodology</a:t>
            </a:r>
            <a:endParaRPr lang="en-GB" sz="3200" dirty="0">
              <a:latin typeface="+mj-lt"/>
              <a:cs typeface="+mj-cs"/>
            </a:endParaRPr>
          </a:p>
        </p:txBody>
      </p:sp>
      <p:sp>
        <p:nvSpPr>
          <p:cNvPr id="9" name="CaixaDeTexto 8"/>
          <p:cNvSpPr txBox="1"/>
          <p:nvPr/>
        </p:nvSpPr>
        <p:spPr>
          <a:xfrm>
            <a:off x="5364088" y="4933037"/>
            <a:ext cx="2957861" cy="800219"/>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en-GB" sz="1600" smtClean="0"/>
              <a:t>Gas supply from Spain</a:t>
            </a:r>
          </a:p>
          <a:p>
            <a:endParaRPr lang="en-GB" sz="1600" smtClean="0"/>
          </a:p>
          <a:p>
            <a:r>
              <a:rPr lang="en-GB" sz="1400" smtClean="0"/>
              <a:t>1,37+0,38+1,5+0,54 = 3,79 €/MWh</a:t>
            </a:r>
            <a:endParaRPr lang="en-GB" sz="1400"/>
          </a:p>
        </p:txBody>
      </p:sp>
      <p:sp>
        <p:nvSpPr>
          <p:cNvPr id="10" name="CaixaDeTexto 9"/>
          <p:cNvSpPr txBox="1"/>
          <p:nvPr/>
        </p:nvSpPr>
        <p:spPr>
          <a:xfrm>
            <a:off x="1115616" y="4933037"/>
            <a:ext cx="2501006" cy="800219"/>
          </a:xfrm>
          <a:prstGeom prst="rect">
            <a:avLst/>
          </a:prstGeom>
          <a:ln>
            <a:solidFill>
              <a:schemeClr val="bg2">
                <a:lumMod val="75000"/>
              </a:schemeClr>
            </a:solid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en-GB" sz="1600" dirty="0" smtClean="0"/>
              <a:t>Gas supply from Portugal</a:t>
            </a:r>
          </a:p>
          <a:p>
            <a:endParaRPr lang="en-GB" sz="1600" dirty="0" smtClean="0"/>
          </a:p>
          <a:p>
            <a:r>
              <a:rPr lang="en-GB" sz="1400" dirty="0" smtClean="0"/>
              <a:t>0,95+0,49 = 1,44 €/MWh</a:t>
            </a:r>
            <a:endParaRPr lang="en-GB" sz="1400" dirty="0"/>
          </a:p>
        </p:txBody>
      </p:sp>
      <p:sp>
        <p:nvSpPr>
          <p:cNvPr id="11" name="CaixaDeTexto 10"/>
          <p:cNvSpPr txBox="1"/>
          <p:nvPr/>
        </p:nvSpPr>
        <p:spPr>
          <a:xfrm>
            <a:off x="1475656" y="6012577"/>
            <a:ext cx="6192688"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600" dirty="0" smtClean="0"/>
              <a:t>Supplying the consumer bringing gas from SP has an added cost of 2,35 €/MWh due to CB Tariffs, entering the transmission system</a:t>
            </a:r>
            <a:endParaRPr lang="en-GB" sz="1600" dirty="0"/>
          </a:p>
        </p:txBody>
      </p:sp>
      <p:sp>
        <p:nvSpPr>
          <p:cNvPr id="12" name="CaixaDeTexto 11"/>
          <p:cNvSpPr txBox="1"/>
          <p:nvPr/>
        </p:nvSpPr>
        <p:spPr>
          <a:xfrm>
            <a:off x="4355976" y="5139769"/>
            <a:ext cx="453970" cy="369332"/>
          </a:xfrm>
          <a:prstGeom prst="rect">
            <a:avLst/>
          </a:prstGeom>
          <a:noFill/>
        </p:spPr>
        <p:txBody>
          <a:bodyPr wrap="none" rtlCol="0">
            <a:spAutoFit/>
          </a:bodyPr>
          <a:lstStyle/>
          <a:p>
            <a:r>
              <a:rPr lang="pt-PT" dirty="0" err="1" smtClean="0"/>
              <a:t>Vs</a:t>
            </a:r>
            <a:endParaRPr lang="pt-PT" dirty="0"/>
          </a:p>
        </p:txBody>
      </p:sp>
      <p:pic>
        <p:nvPicPr>
          <p:cNvPr id="13" name="Imagem 12"/>
          <p:cNvPicPr/>
          <p:nvPr/>
        </p:nvPicPr>
        <p:blipFill>
          <a:blip r:embed="rId2" cstate="print"/>
          <a:srcRect/>
          <a:stretch>
            <a:fillRect/>
          </a:stretch>
        </p:blipFill>
        <p:spPr bwMode="auto">
          <a:xfrm>
            <a:off x="2339752" y="2268741"/>
            <a:ext cx="4032448" cy="2495020"/>
          </a:xfrm>
          <a:prstGeom prst="rect">
            <a:avLst/>
          </a:prstGeom>
          <a:noFill/>
          <a:ln w="9525">
            <a:noFill/>
            <a:miter lim="800000"/>
            <a:headEnd/>
            <a:tailEnd/>
          </a:ln>
        </p:spPr>
      </p:pic>
      <p:sp>
        <p:nvSpPr>
          <p:cNvPr id="15" name="Forma livre 14"/>
          <p:cNvSpPr/>
          <p:nvPr/>
        </p:nvSpPr>
        <p:spPr>
          <a:xfrm>
            <a:off x="3982453" y="1978707"/>
            <a:ext cx="1961022" cy="2199244"/>
          </a:xfrm>
          <a:custGeom>
            <a:avLst/>
            <a:gdLst>
              <a:gd name="connsiteX0" fmla="*/ 1708484 w 1961022"/>
              <a:gd name="connsiteY0" fmla="*/ 21528 h 2199244"/>
              <a:gd name="connsiteX1" fmla="*/ 1708484 w 1961022"/>
              <a:gd name="connsiteY1" fmla="*/ 21528 h 2199244"/>
              <a:gd name="connsiteX2" fmla="*/ 1263315 w 1961022"/>
              <a:gd name="connsiteY2" fmla="*/ 33560 h 2199244"/>
              <a:gd name="connsiteX3" fmla="*/ 1179094 w 1961022"/>
              <a:gd name="connsiteY3" fmla="*/ 57623 h 2199244"/>
              <a:gd name="connsiteX4" fmla="*/ 1082842 w 1961022"/>
              <a:gd name="connsiteY4" fmla="*/ 129813 h 2199244"/>
              <a:gd name="connsiteX5" fmla="*/ 1070810 w 1961022"/>
              <a:gd name="connsiteY5" fmla="*/ 165907 h 2199244"/>
              <a:gd name="connsiteX6" fmla="*/ 1046747 w 1961022"/>
              <a:gd name="connsiteY6" fmla="*/ 202002 h 2199244"/>
              <a:gd name="connsiteX7" fmla="*/ 1022684 w 1961022"/>
              <a:gd name="connsiteY7" fmla="*/ 274191 h 2199244"/>
              <a:gd name="connsiteX8" fmla="*/ 1010652 w 1961022"/>
              <a:gd name="connsiteY8" fmla="*/ 310286 h 2199244"/>
              <a:gd name="connsiteX9" fmla="*/ 998621 w 1961022"/>
              <a:gd name="connsiteY9" fmla="*/ 1308907 h 2199244"/>
              <a:gd name="connsiteX10" fmla="*/ 890336 w 1961022"/>
              <a:gd name="connsiteY10" fmla="*/ 1393128 h 2199244"/>
              <a:gd name="connsiteX11" fmla="*/ 312821 w 1961022"/>
              <a:gd name="connsiteY11" fmla="*/ 1405160 h 2199244"/>
              <a:gd name="connsiteX12" fmla="*/ 72189 w 1961022"/>
              <a:gd name="connsiteY12" fmla="*/ 1417191 h 2199244"/>
              <a:gd name="connsiteX13" fmla="*/ 12031 w 1961022"/>
              <a:gd name="connsiteY13" fmla="*/ 1513444 h 2199244"/>
              <a:gd name="connsiteX14" fmla="*/ 0 w 1961022"/>
              <a:gd name="connsiteY14" fmla="*/ 1549539 h 2199244"/>
              <a:gd name="connsiteX15" fmla="*/ 12031 w 1961022"/>
              <a:gd name="connsiteY15" fmla="*/ 2006739 h 2199244"/>
              <a:gd name="connsiteX16" fmla="*/ 24063 w 1961022"/>
              <a:gd name="connsiteY16" fmla="*/ 2042834 h 2199244"/>
              <a:gd name="connsiteX17" fmla="*/ 36094 w 1961022"/>
              <a:gd name="connsiteY17" fmla="*/ 2090960 h 2199244"/>
              <a:gd name="connsiteX18" fmla="*/ 60158 w 1961022"/>
              <a:gd name="connsiteY18" fmla="*/ 2115023 h 2199244"/>
              <a:gd name="connsiteX19" fmla="*/ 168442 w 1961022"/>
              <a:gd name="connsiteY19" fmla="*/ 2187213 h 2199244"/>
              <a:gd name="connsiteX20" fmla="*/ 204536 w 1961022"/>
              <a:gd name="connsiteY20" fmla="*/ 2199244 h 2199244"/>
              <a:gd name="connsiteX21" fmla="*/ 1046747 w 1961022"/>
              <a:gd name="connsiteY21" fmla="*/ 2187213 h 2199244"/>
              <a:gd name="connsiteX22" fmla="*/ 1070810 w 1961022"/>
              <a:gd name="connsiteY22" fmla="*/ 2163149 h 2199244"/>
              <a:gd name="connsiteX23" fmla="*/ 1106905 w 1961022"/>
              <a:gd name="connsiteY23" fmla="*/ 2139086 h 2199244"/>
              <a:gd name="connsiteX24" fmla="*/ 1167063 w 1961022"/>
              <a:gd name="connsiteY24" fmla="*/ 2054865 h 2199244"/>
              <a:gd name="connsiteX25" fmla="*/ 1191126 w 1961022"/>
              <a:gd name="connsiteY25" fmla="*/ 2006739 h 2199244"/>
              <a:gd name="connsiteX26" fmla="*/ 1215189 w 1961022"/>
              <a:gd name="connsiteY26" fmla="*/ 1970644 h 2199244"/>
              <a:gd name="connsiteX27" fmla="*/ 1239252 w 1961022"/>
              <a:gd name="connsiteY27" fmla="*/ 1898455 h 2199244"/>
              <a:gd name="connsiteX28" fmla="*/ 1263315 w 1961022"/>
              <a:gd name="connsiteY28" fmla="*/ 1862360 h 2199244"/>
              <a:gd name="connsiteX29" fmla="*/ 1287379 w 1961022"/>
              <a:gd name="connsiteY29" fmla="*/ 1790170 h 2199244"/>
              <a:gd name="connsiteX30" fmla="*/ 1299410 w 1961022"/>
              <a:gd name="connsiteY30" fmla="*/ 1621728 h 2199244"/>
              <a:gd name="connsiteX31" fmla="*/ 1311442 w 1961022"/>
              <a:gd name="connsiteY31" fmla="*/ 1585634 h 2199244"/>
              <a:gd name="connsiteX32" fmla="*/ 1383631 w 1961022"/>
              <a:gd name="connsiteY32" fmla="*/ 1537507 h 2199244"/>
              <a:gd name="connsiteX33" fmla="*/ 1419726 w 1961022"/>
              <a:gd name="connsiteY33" fmla="*/ 1525476 h 2199244"/>
              <a:gd name="connsiteX34" fmla="*/ 1467852 w 1961022"/>
              <a:gd name="connsiteY34" fmla="*/ 1501413 h 2199244"/>
              <a:gd name="connsiteX35" fmla="*/ 1576136 w 1961022"/>
              <a:gd name="connsiteY35" fmla="*/ 1477349 h 2199244"/>
              <a:gd name="connsiteX36" fmla="*/ 1624263 w 1961022"/>
              <a:gd name="connsiteY36" fmla="*/ 1453286 h 2199244"/>
              <a:gd name="connsiteX37" fmla="*/ 1660358 w 1961022"/>
              <a:gd name="connsiteY37" fmla="*/ 1441255 h 2199244"/>
              <a:gd name="connsiteX38" fmla="*/ 1732547 w 1961022"/>
              <a:gd name="connsiteY38" fmla="*/ 1405160 h 2199244"/>
              <a:gd name="connsiteX39" fmla="*/ 1804736 w 1961022"/>
              <a:gd name="connsiteY39" fmla="*/ 1381097 h 2199244"/>
              <a:gd name="connsiteX40" fmla="*/ 1888958 w 1961022"/>
              <a:gd name="connsiteY40" fmla="*/ 1308907 h 2199244"/>
              <a:gd name="connsiteX41" fmla="*/ 1900989 w 1961022"/>
              <a:gd name="connsiteY41" fmla="*/ 1248749 h 2199244"/>
              <a:gd name="connsiteX42" fmla="*/ 1900989 w 1961022"/>
              <a:gd name="connsiteY42" fmla="*/ 153876 h 2199244"/>
              <a:gd name="connsiteX43" fmla="*/ 1864894 w 1961022"/>
              <a:gd name="connsiteY43" fmla="*/ 93718 h 2199244"/>
              <a:gd name="connsiteX44" fmla="*/ 1828800 w 1961022"/>
              <a:gd name="connsiteY44" fmla="*/ 69655 h 2199244"/>
              <a:gd name="connsiteX45" fmla="*/ 1804736 w 1961022"/>
              <a:gd name="connsiteY45" fmla="*/ 45591 h 2199244"/>
              <a:gd name="connsiteX46" fmla="*/ 1780673 w 1961022"/>
              <a:gd name="connsiteY46" fmla="*/ 9497 h 2199244"/>
              <a:gd name="connsiteX47" fmla="*/ 1708484 w 1961022"/>
              <a:gd name="connsiteY47" fmla="*/ 21528 h 219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961022" h="2199244">
                <a:moveTo>
                  <a:pt x="1708484" y="21528"/>
                </a:moveTo>
                <a:lnTo>
                  <a:pt x="1708484" y="21528"/>
                </a:lnTo>
                <a:cubicBezTo>
                  <a:pt x="1560094" y="25539"/>
                  <a:pt x="1411583" y="26327"/>
                  <a:pt x="1263315" y="33560"/>
                </a:cubicBezTo>
                <a:cubicBezTo>
                  <a:pt x="1256482" y="33893"/>
                  <a:pt x="1189768" y="51693"/>
                  <a:pt x="1179094" y="57623"/>
                </a:cubicBezTo>
                <a:cubicBezTo>
                  <a:pt x="1117871" y="91636"/>
                  <a:pt x="1119351" y="93303"/>
                  <a:pt x="1082842" y="129813"/>
                </a:cubicBezTo>
                <a:cubicBezTo>
                  <a:pt x="1078831" y="141844"/>
                  <a:pt x="1076482" y="154564"/>
                  <a:pt x="1070810" y="165907"/>
                </a:cubicBezTo>
                <a:cubicBezTo>
                  <a:pt x="1064343" y="178841"/>
                  <a:pt x="1052620" y="188788"/>
                  <a:pt x="1046747" y="202002"/>
                </a:cubicBezTo>
                <a:cubicBezTo>
                  <a:pt x="1036445" y="225181"/>
                  <a:pt x="1030705" y="250128"/>
                  <a:pt x="1022684" y="274191"/>
                </a:cubicBezTo>
                <a:lnTo>
                  <a:pt x="1010652" y="310286"/>
                </a:lnTo>
                <a:cubicBezTo>
                  <a:pt x="1006642" y="643160"/>
                  <a:pt x="1024723" y="977034"/>
                  <a:pt x="998621" y="1308907"/>
                </a:cubicBezTo>
                <a:cubicBezTo>
                  <a:pt x="996726" y="1332994"/>
                  <a:pt x="929176" y="1391605"/>
                  <a:pt x="890336" y="1393128"/>
                </a:cubicBezTo>
                <a:cubicBezTo>
                  <a:pt x="697937" y="1400673"/>
                  <a:pt x="505326" y="1401149"/>
                  <a:pt x="312821" y="1405160"/>
                </a:cubicBezTo>
                <a:cubicBezTo>
                  <a:pt x="232610" y="1409170"/>
                  <a:pt x="151825" y="1406804"/>
                  <a:pt x="72189" y="1417191"/>
                </a:cubicBezTo>
                <a:cubicBezTo>
                  <a:pt x="25679" y="1423258"/>
                  <a:pt x="21917" y="1483785"/>
                  <a:pt x="12031" y="1513444"/>
                </a:cubicBezTo>
                <a:lnTo>
                  <a:pt x="0" y="1549539"/>
                </a:lnTo>
                <a:cubicBezTo>
                  <a:pt x="4010" y="1701939"/>
                  <a:pt x="4603" y="1854467"/>
                  <a:pt x="12031" y="2006739"/>
                </a:cubicBezTo>
                <a:cubicBezTo>
                  <a:pt x="12649" y="2019406"/>
                  <a:pt x="20579" y="2030639"/>
                  <a:pt x="24063" y="2042834"/>
                </a:cubicBezTo>
                <a:cubicBezTo>
                  <a:pt x="28606" y="2058733"/>
                  <a:pt x="28699" y="2076170"/>
                  <a:pt x="36094" y="2090960"/>
                </a:cubicBezTo>
                <a:cubicBezTo>
                  <a:pt x="41167" y="2101106"/>
                  <a:pt x="52896" y="2106309"/>
                  <a:pt x="60158" y="2115023"/>
                </a:cubicBezTo>
                <a:cubicBezTo>
                  <a:pt x="119366" y="2186073"/>
                  <a:pt x="67241" y="2153479"/>
                  <a:pt x="168442" y="2187213"/>
                </a:cubicBezTo>
                <a:lnTo>
                  <a:pt x="204536" y="2199244"/>
                </a:lnTo>
                <a:cubicBezTo>
                  <a:pt x="485273" y="2195234"/>
                  <a:pt x="766225" y="2198902"/>
                  <a:pt x="1046747" y="2187213"/>
                </a:cubicBezTo>
                <a:cubicBezTo>
                  <a:pt x="1058081" y="2186741"/>
                  <a:pt x="1061952" y="2170235"/>
                  <a:pt x="1070810" y="2163149"/>
                </a:cubicBezTo>
                <a:cubicBezTo>
                  <a:pt x="1082101" y="2154116"/>
                  <a:pt x="1096680" y="2149311"/>
                  <a:pt x="1106905" y="2139086"/>
                </a:cubicBezTo>
                <a:cubicBezTo>
                  <a:pt x="1115515" y="2130476"/>
                  <a:pt x="1157953" y="2070808"/>
                  <a:pt x="1167063" y="2054865"/>
                </a:cubicBezTo>
                <a:cubicBezTo>
                  <a:pt x="1175961" y="2039293"/>
                  <a:pt x="1182228" y="2022311"/>
                  <a:pt x="1191126" y="2006739"/>
                </a:cubicBezTo>
                <a:cubicBezTo>
                  <a:pt x="1198300" y="1994184"/>
                  <a:pt x="1209316" y="1983858"/>
                  <a:pt x="1215189" y="1970644"/>
                </a:cubicBezTo>
                <a:cubicBezTo>
                  <a:pt x="1225491" y="1947465"/>
                  <a:pt x="1225182" y="1919560"/>
                  <a:pt x="1239252" y="1898455"/>
                </a:cubicBezTo>
                <a:cubicBezTo>
                  <a:pt x="1247273" y="1886423"/>
                  <a:pt x="1257442" y="1875574"/>
                  <a:pt x="1263315" y="1862360"/>
                </a:cubicBezTo>
                <a:cubicBezTo>
                  <a:pt x="1273617" y="1839181"/>
                  <a:pt x="1287379" y="1790170"/>
                  <a:pt x="1287379" y="1790170"/>
                </a:cubicBezTo>
                <a:cubicBezTo>
                  <a:pt x="1291389" y="1734023"/>
                  <a:pt x="1292833" y="1677633"/>
                  <a:pt x="1299410" y="1621728"/>
                </a:cubicBezTo>
                <a:cubicBezTo>
                  <a:pt x="1300892" y="1609133"/>
                  <a:pt x="1304917" y="1596509"/>
                  <a:pt x="1311442" y="1585634"/>
                </a:cubicBezTo>
                <a:cubicBezTo>
                  <a:pt x="1326276" y="1560910"/>
                  <a:pt x="1360002" y="1547633"/>
                  <a:pt x="1383631" y="1537507"/>
                </a:cubicBezTo>
                <a:cubicBezTo>
                  <a:pt x="1395288" y="1532511"/>
                  <a:pt x="1408069" y="1530472"/>
                  <a:pt x="1419726" y="1525476"/>
                </a:cubicBezTo>
                <a:cubicBezTo>
                  <a:pt x="1436211" y="1518411"/>
                  <a:pt x="1451058" y="1507711"/>
                  <a:pt x="1467852" y="1501413"/>
                </a:cubicBezTo>
                <a:cubicBezTo>
                  <a:pt x="1487270" y="1494131"/>
                  <a:pt x="1559801" y="1480616"/>
                  <a:pt x="1576136" y="1477349"/>
                </a:cubicBezTo>
                <a:cubicBezTo>
                  <a:pt x="1592178" y="1469328"/>
                  <a:pt x="1607777" y="1460351"/>
                  <a:pt x="1624263" y="1453286"/>
                </a:cubicBezTo>
                <a:cubicBezTo>
                  <a:pt x="1635920" y="1448290"/>
                  <a:pt x="1649483" y="1447780"/>
                  <a:pt x="1660358" y="1441255"/>
                </a:cubicBezTo>
                <a:cubicBezTo>
                  <a:pt x="1750552" y="1387138"/>
                  <a:pt x="1594061" y="1446705"/>
                  <a:pt x="1732547" y="1405160"/>
                </a:cubicBezTo>
                <a:cubicBezTo>
                  <a:pt x="1756842" y="1397872"/>
                  <a:pt x="1804736" y="1381097"/>
                  <a:pt x="1804736" y="1381097"/>
                </a:cubicBezTo>
                <a:cubicBezTo>
                  <a:pt x="1863088" y="1322745"/>
                  <a:pt x="1833986" y="1345555"/>
                  <a:pt x="1888958" y="1308907"/>
                </a:cubicBezTo>
                <a:cubicBezTo>
                  <a:pt x="1892968" y="1288854"/>
                  <a:pt x="1897627" y="1268921"/>
                  <a:pt x="1900989" y="1248749"/>
                </a:cubicBezTo>
                <a:cubicBezTo>
                  <a:pt x="1961022" y="888548"/>
                  <a:pt x="1909159" y="509280"/>
                  <a:pt x="1900989" y="153876"/>
                </a:cubicBezTo>
                <a:cubicBezTo>
                  <a:pt x="1900357" y="126393"/>
                  <a:pt x="1884522" y="109420"/>
                  <a:pt x="1864894" y="93718"/>
                </a:cubicBezTo>
                <a:cubicBezTo>
                  <a:pt x="1853603" y="84685"/>
                  <a:pt x="1840091" y="78688"/>
                  <a:pt x="1828800" y="69655"/>
                </a:cubicBezTo>
                <a:cubicBezTo>
                  <a:pt x="1819942" y="62568"/>
                  <a:pt x="1811823" y="54449"/>
                  <a:pt x="1804736" y="45591"/>
                </a:cubicBezTo>
                <a:cubicBezTo>
                  <a:pt x="1795703" y="34300"/>
                  <a:pt x="1794623" y="13302"/>
                  <a:pt x="1780673" y="9497"/>
                </a:cubicBezTo>
                <a:cubicBezTo>
                  <a:pt x="1745850" y="0"/>
                  <a:pt x="1720516" y="19523"/>
                  <a:pt x="1708484" y="21528"/>
                </a:cubicBezTo>
                <a:close/>
              </a:path>
            </a:pathLst>
          </a:cu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pt-PT"/>
          </a:p>
        </p:txBody>
      </p:sp>
      <p:sp>
        <p:nvSpPr>
          <p:cNvPr id="16" name="Forma livre 15"/>
          <p:cNvSpPr/>
          <p:nvPr/>
        </p:nvSpPr>
        <p:spPr>
          <a:xfrm>
            <a:off x="2050861" y="3353795"/>
            <a:ext cx="1330013" cy="800093"/>
          </a:xfrm>
          <a:custGeom>
            <a:avLst/>
            <a:gdLst>
              <a:gd name="connsiteX0" fmla="*/ 126855 w 1330013"/>
              <a:gd name="connsiteY0" fmla="*/ 54135 h 800093"/>
              <a:gd name="connsiteX1" fmla="*/ 126855 w 1330013"/>
              <a:gd name="connsiteY1" fmla="*/ 54135 h 800093"/>
              <a:gd name="connsiteX2" fmla="*/ 259202 w 1330013"/>
              <a:gd name="connsiteY2" fmla="*/ 30072 h 800093"/>
              <a:gd name="connsiteX3" fmla="*/ 1029223 w 1330013"/>
              <a:gd name="connsiteY3" fmla="*/ 30072 h 800093"/>
              <a:gd name="connsiteX4" fmla="*/ 1161571 w 1330013"/>
              <a:gd name="connsiteY4" fmla="*/ 42103 h 800093"/>
              <a:gd name="connsiteX5" fmla="*/ 1197665 w 1330013"/>
              <a:gd name="connsiteY5" fmla="*/ 54135 h 800093"/>
              <a:gd name="connsiteX6" fmla="*/ 1233760 w 1330013"/>
              <a:gd name="connsiteY6" fmla="*/ 90230 h 800093"/>
              <a:gd name="connsiteX7" fmla="*/ 1257823 w 1330013"/>
              <a:gd name="connsiteY7" fmla="*/ 138356 h 800093"/>
              <a:gd name="connsiteX8" fmla="*/ 1281886 w 1330013"/>
              <a:gd name="connsiteY8" fmla="*/ 222577 h 800093"/>
              <a:gd name="connsiteX9" fmla="*/ 1305950 w 1330013"/>
              <a:gd name="connsiteY9" fmla="*/ 294767 h 800093"/>
              <a:gd name="connsiteX10" fmla="*/ 1317981 w 1330013"/>
              <a:gd name="connsiteY10" fmla="*/ 330861 h 800093"/>
              <a:gd name="connsiteX11" fmla="*/ 1330013 w 1330013"/>
              <a:gd name="connsiteY11" fmla="*/ 366956 h 800093"/>
              <a:gd name="connsiteX12" fmla="*/ 1317981 w 1330013"/>
              <a:gd name="connsiteY12" fmla="*/ 751967 h 800093"/>
              <a:gd name="connsiteX13" fmla="*/ 1293918 w 1330013"/>
              <a:gd name="connsiteY13" fmla="*/ 788061 h 800093"/>
              <a:gd name="connsiteX14" fmla="*/ 1257823 w 1330013"/>
              <a:gd name="connsiteY14" fmla="*/ 800093 h 800093"/>
              <a:gd name="connsiteX15" fmla="*/ 126855 w 1330013"/>
              <a:gd name="connsiteY15" fmla="*/ 788061 h 800093"/>
              <a:gd name="connsiteX16" fmla="*/ 54665 w 1330013"/>
              <a:gd name="connsiteY16" fmla="*/ 739935 h 800093"/>
              <a:gd name="connsiteX17" fmla="*/ 30602 w 1330013"/>
              <a:gd name="connsiteY17" fmla="*/ 667746 h 800093"/>
              <a:gd name="connsiteX18" fmla="*/ 6539 w 1330013"/>
              <a:gd name="connsiteY18" fmla="*/ 583525 h 800093"/>
              <a:gd name="connsiteX19" fmla="*/ 18571 w 1330013"/>
              <a:gd name="connsiteY19" fmla="*/ 90230 h 800093"/>
              <a:gd name="connsiteX20" fmla="*/ 66697 w 1330013"/>
              <a:gd name="connsiteY20" fmla="*/ 54135 h 800093"/>
              <a:gd name="connsiteX21" fmla="*/ 126855 w 1330013"/>
              <a:gd name="connsiteY21" fmla="*/ 54135 h 80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30013" h="800093">
                <a:moveTo>
                  <a:pt x="126855" y="54135"/>
                </a:moveTo>
                <a:lnTo>
                  <a:pt x="126855" y="54135"/>
                </a:lnTo>
                <a:cubicBezTo>
                  <a:pt x="170971" y="46114"/>
                  <a:pt x="214709" y="35634"/>
                  <a:pt x="259202" y="30072"/>
                </a:cubicBezTo>
                <a:cubicBezTo>
                  <a:pt x="499777" y="0"/>
                  <a:pt x="832058" y="26206"/>
                  <a:pt x="1029223" y="30072"/>
                </a:cubicBezTo>
                <a:cubicBezTo>
                  <a:pt x="1073339" y="34082"/>
                  <a:pt x="1117718" y="35838"/>
                  <a:pt x="1161571" y="42103"/>
                </a:cubicBezTo>
                <a:cubicBezTo>
                  <a:pt x="1174126" y="43897"/>
                  <a:pt x="1187113" y="47100"/>
                  <a:pt x="1197665" y="54135"/>
                </a:cubicBezTo>
                <a:cubicBezTo>
                  <a:pt x="1211823" y="63574"/>
                  <a:pt x="1223870" y="76384"/>
                  <a:pt x="1233760" y="90230"/>
                </a:cubicBezTo>
                <a:cubicBezTo>
                  <a:pt x="1244185" y="104825"/>
                  <a:pt x="1250758" y="121871"/>
                  <a:pt x="1257823" y="138356"/>
                </a:cubicBezTo>
                <a:cubicBezTo>
                  <a:pt x="1271304" y="169812"/>
                  <a:pt x="1271707" y="188648"/>
                  <a:pt x="1281886" y="222577"/>
                </a:cubicBezTo>
                <a:cubicBezTo>
                  <a:pt x="1289175" y="246872"/>
                  <a:pt x="1297929" y="270704"/>
                  <a:pt x="1305950" y="294767"/>
                </a:cubicBezTo>
                <a:lnTo>
                  <a:pt x="1317981" y="330861"/>
                </a:lnTo>
                <a:lnTo>
                  <a:pt x="1330013" y="366956"/>
                </a:lnTo>
                <a:cubicBezTo>
                  <a:pt x="1326002" y="495293"/>
                  <a:pt x="1328947" y="624036"/>
                  <a:pt x="1317981" y="751967"/>
                </a:cubicBezTo>
                <a:cubicBezTo>
                  <a:pt x="1316746" y="766374"/>
                  <a:pt x="1305209" y="779028"/>
                  <a:pt x="1293918" y="788061"/>
                </a:cubicBezTo>
                <a:cubicBezTo>
                  <a:pt x="1284015" y="795984"/>
                  <a:pt x="1269855" y="796082"/>
                  <a:pt x="1257823" y="800093"/>
                </a:cubicBezTo>
                <a:lnTo>
                  <a:pt x="126855" y="788061"/>
                </a:lnTo>
                <a:cubicBezTo>
                  <a:pt x="91296" y="787328"/>
                  <a:pt x="77351" y="762621"/>
                  <a:pt x="54665" y="739935"/>
                </a:cubicBezTo>
                <a:cubicBezTo>
                  <a:pt x="46644" y="715872"/>
                  <a:pt x="36753" y="692353"/>
                  <a:pt x="30602" y="667746"/>
                </a:cubicBezTo>
                <a:cubicBezTo>
                  <a:pt x="15495" y="607315"/>
                  <a:pt x="23800" y="635306"/>
                  <a:pt x="6539" y="583525"/>
                </a:cubicBezTo>
                <a:cubicBezTo>
                  <a:pt x="10550" y="419093"/>
                  <a:pt x="0" y="253659"/>
                  <a:pt x="18571" y="90230"/>
                </a:cubicBezTo>
                <a:cubicBezTo>
                  <a:pt x="20835" y="70306"/>
                  <a:pt x="46968" y="57722"/>
                  <a:pt x="66697" y="54135"/>
                </a:cubicBezTo>
                <a:cubicBezTo>
                  <a:pt x="94598" y="49062"/>
                  <a:pt x="116829" y="54135"/>
                  <a:pt x="126855" y="54135"/>
                </a:cubicBezTo>
                <a:close/>
              </a:path>
            </a:pathLst>
          </a:custGeom>
          <a:no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pt-PT"/>
          </a:p>
        </p:txBody>
      </p:sp>
      <p:cxnSp>
        <p:nvCxnSpPr>
          <p:cNvPr id="18" name="Conexão recta unidireccional 17"/>
          <p:cNvCxnSpPr>
            <a:stCxn id="16" idx="16"/>
          </p:cNvCxnSpPr>
          <p:nvPr/>
        </p:nvCxnSpPr>
        <p:spPr>
          <a:xfrm flipH="1">
            <a:off x="1835696" y="4093730"/>
            <a:ext cx="269830" cy="767299"/>
          </a:xfrm>
          <a:prstGeom prst="straightConnector1">
            <a:avLst/>
          </a:prstGeom>
          <a:ln>
            <a:solidFill>
              <a:schemeClr val="bg2">
                <a:lumMod val="50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19" name="Conexão recta unidireccional 18"/>
          <p:cNvCxnSpPr/>
          <p:nvPr/>
        </p:nvCxnSpPr>
        <p:spPr>
          <a:xfrm>
            <a:off x="5508104" y="3492877"/>
            <a:ext cx="1296144" cy="136815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m 13"/>
          <p:cNvPicPr>
            <a:picLocks noChangeAspect="1"/>
          </p:cNvPicPr>
          <p:nvPr/>
        </p:nvPicPr>
        <p:blipFill>
          <a:blip r:embed="rId2" cstate="print"/>
          <a:srcRect/>
          <a:stretch>
            <a:fillRect/>
          </a:stretch>
        </p:blipFill>
        <p:spPr bwMode="auto">
          <a:xfrm>
            <a:off x="1950303" y="2086173"/>
            <a:ext cx="4853945" cy="2710979"/>
          </a:xfrm>
          <a:prstGeom prst="rect">
            <a:avLst/>
          </a:prstGeom>
          <a:noFill/>
          <a:ln w="9525">
            <a:noFill/>
            <a:miter lim="800000"/>
            <a:headEnd/>
            <a:tailEnd/>
          </a:ln>
        </p:spPr>
      </p:pic>
      <p:sp>
        <p:nvSpPr>
          <p:cNvPr id="12290" name="Título 1"/>
          <p:cNvSpPr>
            <a:spLocks noGrp="1"/>
          </p:cNvSpPr>
          <p:nvPr>
            <p:ph type="title"/>
          </p:nvPr>
        </p:nvSpPr>
        <p:spPr/>
        <p:txBody>
          <a:bodyPr>
            <a:normAutofit fontScale="90000"/>
          </a:bodyPr>
          <a:lstStyle/>
          <a:p>
            <a:pPr eaLnBrk="1" hangingPunct="1"/>
            <a:r>
              <a:rPr lang="pt-PT" dirty="0" smtClean="0">
                <a:solidFill>
                  <a:schemeClr val="bg1"/>
                </a:solidFill>
              </a:rPr>
              <a:t>Consulta Pública sobre harmonização das tarifas de interligação de gás natural entre Portugal e Espanha</a:t>
            </a:r>
          </a:p>
        </p:txBody>
      </p:sp>
      <p:sp>
        <p:nvSpPr>
          <p:cNvPr id="12291" name="Marcador de Posição de Conteúdo 2"/>
          <p:cNvSpPr>
            <a:spLocks noGrp="1"/>
          </p:cNvSpPr>
          <p:nvPr>
            <p:ph idx="4294967295"/>
          </p:nvPr>
        </p:nvSpPr>
        <p:spPr>
          <a:xfrm>
            <a:off x="1108075" y="1309836"/>
            <a:ext cx="6704285" cy="5143500"/>
          </a:xfrm>
        </p:spPr>
        <p:txBody>
          <a:bodyPr/>
          <a:lstStyle/>
          <a:p>
            <a:pPr eaLnBrk="1" hangingPunct="1">
              <a:buNone/>
            </a:pPr>
            <a:r>
              <a:rPr lang="en-GB" sz="2000" dirty="0" smtClean="0"/>
              <a:t>Example of the study results:</a:t>
            </a:r>
          </a:p>
          <a:p>
            <a:pPr marL="357188" lvl="2" eaLnBrk="1" hangingPunct="1">
              <a:buNone/>
            </a:pPr>
            <a:r>
              <a:rPr lang="en-GB" sz="1800" i="1" dirty="0" smtClean="0">
                <a:solidFill>
                  <a:srgbClr val="3333FF"/>
                </a:solidFill>
              </a:rPr>
              <a:t>Industrial consumer located in Spain</a:t>
            </a:r>
          </a:p>
        </p:txBody>
      </p:sp>
      <p:sp>
        <p:nvSpPr>
          <p:cNvPr id="4" name="Marcador de Posição de Conteúdo 3"/>
          <p:cNvSpPr>
            <a:spLocks noGrp="1"/>
          </p:cNvSpPr>
          <p:nvPr>
            <p:ph idx="4294967295"/>
          </p:nvPr>
        </p:nvSpPr>
        <p:spPr>
          <a:xfrm>
            <a:off x="1071563" y="692696"/>
            <a:ext cx="8072437" cy="648072"/>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10000"/>
              </a:lnSpc>
              <a:buNone/>
              <a:defRPr/>
            </a:pPr>
            <a:r>
              <a:rPr lang="en-GB" sz="3200" dirty="0" smtClean="0">
                <a:latin typeface="+mj-lt"/>
                <a:cs typeface="+mj-cs"/>
              </a:rPr>
              <a:t>CBT comparison methodology</a:t>
            </a:r>
            <a:endParaRPr lang="en-GB" sz="3200" dirty="0">
              <a:latin typeface="+mj-lt"/>
              <a:cs typeface="+mj-cs"/>
            </a:endParaRPr>
          </a:p>
        </p:txBody>
      </p:sp>
      <p:sp>
        <p:nvSpPr>
          <p:cNvPr id="9" name="CaixaDeTexto 8"/>
          <p:cNvSpPr txBox="1"/>
          <p:nvPr/>
        </p:nvSpPr>
        <p:spPr>
          <a:xfrm>
            <a:off x="5364088" y="4933037"/>
            <a:ext cx="2260555" cy="800219"/>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en-GB" sz="1600" dirty="0" smtClean="0"/>
              <a:t>Gas supply from Spain</a:t>
            </a:r>
          </a:p>
          <a:p>
            <a:endParaRPr lang="en-GB" sz="1600" dirty="0" smtClean="0"/>
          </a:p>
          <a:p>
            <a:r>
              <a:rPr lang="en-GB" sz="1400" dirty="0" smtClean="0"/>
              <a:t>1,37+0,54 = 1,91 €/MWh</a:t>
            </a:r>
            <a:endParaRPr lang="en-GB" sz="1400" dirty="0"/>
          </a:p>
        </p:txBody>
      </p:sp>
      <p:sp>
        <p:nvSpPr>
          <p:cNvPr id="10" name="CaixaDeTexto 9"/>
          <p:cNvSpPr txBox="1"/>
          <p:nvPr/>
        </p:nvSpPr>
        <p:spPr>
          <a:xfrm>
            <a:off x="1115616" y="4933037"/>
            <a:ext cx="3057247" cy="800219"/>
          </a:xfrm>
          <a:prstGeom prst="rect">
            <a:avLst/>
          </a:prstGeom>
          <a:ln>
            <a:solidFill>
              <a:schemeClr val="bg2">
                <a:lumMod val="75000"/>
              </a:schemeClr>
            </a:solid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en-GB" sz="1600" dirty="0" smtClean="0"/>
              <a:t>Gas supply from Portugal</a:t>
            </a:r>
          </a:p>
          <a:p>
            <a:endParaRPr lang="en-GB" sz="1600" dirty="0" smtClean="0"/>
          </a:p>
          <a:p>
            <a:r>
              <a:rPr lang="en-GB" sz="1400" dirty="0" smtClean="0"/>
              <a:t>0,95+0,49+0,78+0,61 = 2,83 €/MWh</a:t>
            </a:r>
            <a:endParaRPr lang="en-GB" sz="1400" dirty="0"/>
          </a:p>
        </p:txBody>
      </p:sp>
      <p:sp>
        <p:nvSpPr>
          <p:cNvPr id="11" name="CaixaDeTexto 10"/>
          <p:cNvSpPr txBox="1"/>
          <p:nvPr/>
        </p:nvSpPr>
        <p:spPr>
          <a:xfrm>
            <a:off x="1475656" y="6012577"/>
            <a:ext cx="6192688"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600" dirty="0" smtClean="0"/>
              <a:t>Supplying the consumer bringing gas from PT has an added cost of 0,92 €/MWh due to CB Tariffs, entering the transmission system</a:t>
            </a:r>
            <a:endParaRPr lang="en-GB" sz="1600" dirty="0"/>
          </a:p>
        </p:txBody>
      </p:sp>
      <p:sp>
        <p:nvSpPr>
          <p:cNvPr id="12" name="CaixaDeTexto 11"/>
          <p:cNvSpPr txBox="1"/>
          <p:nvPr/>
        </p:nvSpPr>
        <p:spPr>
          <a:xfrm>
            <a:off x="4355976" y="5139769"/>
            <a:ext cx="453970" cy="369332"/>
          </a:xfrm>
          <a:prstGeom prst="rect">
            <a:avLst/>
          </a:prstGeom>
          <a:noFill/>
        </p:spPr>
        <p:txBody>
          <a:bodyPr wrap="none" rtlCol="0">
            <a:spAutoFit/>
          </a:bodyPr>
          <a:lstStyle/>
          <a:p>
            <a:r>
              <a:rPr lang="pt-PT" dirty="0" err="1" smtClean="0"/>
              <a:t>Vs</a:t>
            </a:r>
            <a:endParaRPr lang="pt-PT" dirty="0"/>
          </a:p>
        </p:txBody>
      </p:sp>
      <p:sp>
        <p:nvSpPr>
          <p:cNvPr id="16" name="Forma livre 15"/>
          <p:cNvSpPr/>
          <p:nvPr/>
        </p:nvSpPr>
        <p:spPr>
          <a:xfrm>
            <a:off x="1835696" y="3353795"/>
            <a:ext cx="3672407" cy="800093"/>
          </a:xfrm>
          <a:custGeom>
            <a:avLst/>
            <a:gdLst>
              <a:gd name="connsiteX0" fmla="*/ 126855 w 1330013"/>
              <a:gd name="connsiteY0" fmla="*/ 54135 h 800093"/>
              <a:gd name="connsiteX1" fmla="*/ 126855 w 1330013"/>
              <a:gd name="connsiteY1" fmla="*/ 54135 h 800093"/>
              <a:gd name="connsiteX2" fmla="*/ 259202 w 1330013"/>
              <a:gd name="connsiteY2" fmla="*/ 30072 h 800093"/>
              <a:gd name="connsiteX3" fmla="*/ 1029223 w 1330013"/>
              <a:gd name="connsiteY3" fmla="*/ 30072 h 800093"/>
              <a:gd name="connsiteX4" fmla="*/ 1161571 w 1330013"/>
              <a:gd name="connsiteY4" fmla="*/ 42103 h 800093"/>
              <a:gd name="connsiteX5" fmla="*/ 1197665 w 1330013"/>
              <a:gd name="connsiteY5" fmla="*/ 54135 h 800093"/>
              <a:gd name="connsiteX6" fmla="*/ 1233760 w 1330013"/>
              <a:gd name="connsiteY6" fmla="*/ 90230 h 800093"/>
              <a:gd name="connsiteX7" fmla="*/ 1257823 w 1330013"/>
              <a:gd name="connsiteY7" fmla="*/ 138356 h 800093"/>
              <a:gd name="connsiteX8" fmla="*/ 1281886 w 1330013"/>
              <a:gd name="connsiteY8" fmla="*/ 222577 h 800093"/>
              <a:gd name="connsiteX9" fmla="*/ 1305950 w 1330013"/>
              <a:gd name="connsiteY9" fmla="*/ 294767 h 800093"/>
              <a:gd name="connsiteX10" fmla="*/ 1317981 w 1330013"/>
              <a:gd name="connsiteY10" fmla="*/ 330861 h 800093"/>
              <a:gd name="connsiteX11" fmla="*/ 1330013 w 1330013"/>
              <a:gd name="connsiteY11" fmla="*/ 366956 h 800093"/>
              <a:gd name="connsiteX12" fmla="*/ 1317981 w 1330013"/>
              <a:gd name="connsiteY12" fmla="*/ 751967 h 800093"/>
              <a:gd name="connsiteX13" fmla="*/ 1293918 w 1330013"/>
              <a:gd name="connsiteY13" fmla="*/ 788061 h 800093"/>
              <a:gd name="connsiteX14" fmla="*/ 1257823 w 1330013"/>
              <a:gd name="connsiteY14" fmla="*/ 800093 h 800093"/>
              <a:gd name="connsiteX15" fmla="*/ 126855 w 1330013"/>
              <a:gd name="connsiteY15" fmla="*/ 788061 h 800093"/>
              <a:gd name="connsiteX16" fmla="*/ 54665 w 1330013"/>
              <a:gd name="connsiteY16" fmla="*/ 739935 h 800093"/>
              <a:gd name="connsiteX17" fmla="*/ 30602 w 1330013"/>
              <a:gd name="connsiteY17" fmla="*/ 667746 h 800093"/>
              <a:gd name="connsiteX18" fmla="*/ 6539 w 1330013"/>
              <a:gd name="connsiteY18" fmla="*/ 583525 h 800093"/>
              <a:gd name="connsiteX19" fmla="*/ 18571 w 1330013"/>
              <a:gd name="connsiteY19" fmla="*/ 90230 h 800093"/>
              <a:gd name="connsiteX20" fmla="*/ 66697 w 1330013"/>
              <a:gd name="connsiteY20" fmla="*/ 54135 h 800093"/>
              <a:gd name="connsiteX21" fmla="*/ 126855 w 1330013"/>
              <a:gd name="connsiteY21" fmla="*/ 54135 h 80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30013" h="800093">
                <a:moveTo>
                  <a:pt x="126855" y="54135"/>
                </a:moveTo>
                <a:lnTo>
                  <a:pt x="126855" y="54135"/>
                </a:lnTo>
                <a:cubicBezTo>
                  <a:pt x="170971" y="46114"/>
                  <a:pt x="214709" y="35634"/>
                  <a:pt x="259202" y="30072"/>
                </a:cubicBezTo>
                <a:cubicBezTo>
                  <a:pt x="499777" y="0"/>
                  <a:pt x="832058" y="26206"/>
                  <a:pt x="1029223" y="30072"/>
                </a:cubicBezTo>
                <a:cubicBezTo>
                  <a:pt x="1073339" y="34082"/>
                  <a:pt x="1117718" y="35838"/>
                  <a:pt x="1161571" y="42103"/>
                </a:cubicBezTo>
                <a:cubicBezTo>
                  <a:pt x="1174126" y="43897"/>
                  <a:pt x="1187113" y="47100"/>
                  <a:pt x="1197665" y="54135"/>
                </a:cubicBezTo>
                <a:cubicBezTo>
                  <a:pt x="1211823" y="63574"/>
                  <a:pt x="1223870" y="76384"/>
                  <a:pt x="1233760" y="90230"/>
                </a:cubicBezTo>
                <a:cubicBezTo>
                  <a:pt x="1244185" y="104825"/>
                  <a:pt x="1250758" y="121871"/>
                  <a:pt x="1257823" y="138356"/>
                </a:cubicBezTo>
                <a:cubicBezTo>
                  <a:pt x="1271304" y="169812"/>
                  <a:pt x="1271707" y="188648"/>
                  <a:pt x="1281886" y="222577"/>
                </a:cubicBezTo>
                <a:cubicBezTo>
                  <a:pt x="1289175" y="246872"/>
                  <a:pt x="1297929" y="270704"/>
                  <a:pt x="1305950" y="294767"/>
                </a:cubicBezTo>
                <a:lnTo>
                  <a:pt x="1317981" y="330861"/>
                </a:lnTo>
                <a:lnTo>
                  <a:pt x="1330013" y="366956"/>
                </a:lnTo>
                <a:cubicBezTo>
                  <a:pt x="1326002" y="495293"/>
                  <a:pt x="1328947" y="624036"/>
                  <a:pt x="1317981" y="751967"/>
                </a:cubicBezTo>
                <a:cubicBezTo>
                  <a:pt x="1316746" y="766374"/>
                  <a:pt x="1305209" y="779028"/>
                  <a:pt x="1293918" y="788061"/>
                </a:cubicBezTo>
                <a:cubicBezTo>
                  <a:pt x="1284015" y="795984"/>
                  <a:pt x="1269855" y="796082"/>
                  <a:pt x="1257823" y="800093"/>
                </a:cubicBezTo>
                <a:lnTo>
                  <a:pt x="126855" y="788061"/>
                </a:lnTo>
                <a:cubicBezTo>
                  <a:pt x="91296" y="787328"/>
                  <a:pt x="77351" y="762621"/>
                  <a:pt x="54665" y="739935"/>
                </a:cubicBezTo>
                <a:cubicBezTo>
                  <a:pt x="46644" y="715872"/>
                  <a:pt x="36753" y="692353"/>
                  <a:pt x="30602" y="667746"/>
                </a:cubicBezTo>
                <a:cubicBezTo>
                  <a:pt x="15495" y="607315"/>
                  <a:pt x="23800" y="635306"/>
                  <a:pt x="6539" y="583525"/>
                </a:cubicBezTo>
                <a:cubicBezTo>
                  <a:pt x="10550" y="419093"/>
                  <a:pt x="0" y="253659"/>
                  <a:pt x="18571" y="90230"/>
                </a:cubicBezTo>
                <a:cubicBezTo>
                  <a:pt x="20835" y="70306"/>
                  <a:pt x="46968" y="57722"/>
                  <a:pt x="66697" y="54135"/>
                </a:cubicBezTo>
                <a:cubicBezTo>
                  <a:pt x="94598" y="49062"/>
                  <a:pt x="116829" y="54135"/>
                  <a:pt x="126855" y="54135"/>
                </a:cubicBezTo>
                <a:close/>
              </a:path>
            </a:pathLst>
          </a:custGeom>
          <a:noFill/>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pt-PT"/>
          </a:p>
        </p:txBody>
      </p:sp>
      <p:cxnSp>
        <p:nvCxnSpPr>
          <p:cNvPr id="18" name="Conexão recta unidireccional 17"/>
          <p:cNvCxnSpPr>
            <a:stCxn id="16" idx="16"/>
          </p:cNvCxnSpPr>
          <p:nvPr/>
        </p:nvCxnSpPr>
        <p:spPr>
          <a:xfrm flipH="1">
            <a:off x="1835696" y="4093730"/>
            <a:ext cx="150940" cy="767299"/>
          </a:xfrm>
          <a:prstGeom prst="straightConnector1">
            <a:avLst/>
          </a:prstGeom>
          <a:ln>
            <a:solidFill>
              <a:schemeClr val="bg2">
                <a:lumMod val="50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19" name="Conexão recta unidireccional 18"/>
          <p:cNvCxnSpPr>
            <a:stCxn id="21" idx="11"/>
          </p:cNvCxnSpPr>
          <p:nvPr/>
        </p:nvCxnSpPr>
        <p:spPr>
          <a:xfrm>
            <a:off x="5797225" y="3284985"/>
            <a:ext cx="1007023" cy="157604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1" name="Forma livre 20"/>
          <p:cNvSpPr/>
          <p:nvPr/>
        </p:nvSpPr>
        <p:spPr>
          <a:xfrm rot="5400000">
            <a:off x="4972046" y="2092850"/>
            <a:ext cx="1584176" cy="800093"/>
          </a:xfrm>
          <a:custGeom>
            <a:avLst/>
            <a:gdLst>
              <a:gd name="connsiteX0" fmla="*/ 126855 w 1330013"/>
              <a:gd name="connsiteY0" fmla="*/ 54135 h 800093"/>
              <a:gd name="connsiteX1" fmla="*/ 126855 w 1330013"/>
              <a:gd name="connsiteY1" fmla="*/ 54135 h 800093"/>
              <a:gd name="connsiteX2" fmla="*/ 259202 w 1330013"/>
              <a:gd name="connsiteY2" fmla="*/ 30072 h 800093"/>
              <a:gd name="connsiteX3" fmla="*/ 1029223 w 1330013"/>
              <a:gd name="connsiteY3" fmla="*/ 30072 h 800093"/>
              <a:gd name="connsiteX4" fmla="*/ 1161571 w 1330013"/>
              <a:gd name="connsiteY4" fmla="*/ 42103 h 800093"/>
              <a:gd name="connsiteX5" fmla="*/ 1197665 w 1330013"/>
              <a:gd name="connsiteY5" fmla="*/ 54135 h 800093"/>
              <a:gd name="connsiteX6" fmla="*/ 1233760 w 1330013"/>
              <a:gd name="connsiteY6" fmla="*/ 90230 h 800093"/>
              <a:gd name="connsiteX7" fmla="*/ 1257823 w 1330013"/>
              <a:gd name="connsiteY7" fmla="*/ 138356 h 800093"/>
              <a:gd name="connsiteX8" fmla="*/ 1281886 w 1330013"/>
              <a:gd name="connsiteY8" fmla="*/ 222577 h 800093"/>
              <a:gd name="connsiteX9" fmla="*/ 1305950 w 1330013"/>
              <a:gd name="connsiteY9" fmla="*/ 294767 h 800093"/>
              <a:gd name="connsiteX10" fmla="*/ 1317981 w 1330013"/>
              <a:gd name="connsiteY10" fmla="*/ 330861 h 800093"/>
              <a:gd name="connsiteX11" fmla="*/ 1330013 w 1330013"/>
              <a:gd name="connsiteY11" fmla="*/ 366956 h 800093"/>
              <a:gd name="connsiteX12" fmla="*/ 1317981 w 1330013"/>
              <a:gd name="connsiteY12" fmla="*/ 751967 h 800093"/>
              <a:gd name="connsiteX13" fmla="*/ 1293918 w 1330013"/>
              <a:gd name="connsiteY13" fmla="*/ 788061 h 800093"/>
              <a:gd name="connsiteX14" fmla="*/ 1257823 w 1330013"/>
              <a:gd name="connsiteY14" fmla="*/ 800093 h 800093"/>
              <a:gd name="connsiteX15" fmla="*/ 126855 w 1330013"/>
              <a:gd name="connsiteY15" fmla="*/ 788061 h 800093"/>
              <a:gd name="connsiteX16" fmla="*/ 54665 w 1330013"/>
              <a:gd name="connsiteY16" fmla="*/ 739935 h 800093"/>
              <a:gd name="connsiteX17" fmla="*/ 30602 w 1330013"/>
              <a:gd name="connsiteY17" fmla="*/ 667746 h 800093"/>
              <a:gd name="connsiteX18" fmla="*/ 6539 w 1330013"/>
              <a:gd name="connsiteY18" fmla="*/ 583525 h 800093"/>
              <a:gd name="connsiteX19" fmla="*/ 18571 w 1330013"/>
              <a:gd name="connsiteY19" fmla="*/ 90230 h 800093"/>
              <a:gd name="connsiteX20" fmla="*/ 66697 w 1330013"/>
              <a:gd name="connsiteY20" fmla="*/ 54135 h 800093"/>
              <a:gd name="connsiteX21" fmla="*/ 126855 w 1330013"/>
              <a:gd name="connsiteY21" fmla="*/ 54135 h 80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30013" h="800093">
                <a:moveTo>
                  <a:pt x="126855" y="54135"/>
                </a:moveTo>
                <a:lnTo>
                  <a:pt x="126855" y="54135"/>
                </a:lnTo>
                <a:cubicBezTo>
                  <a:pt x="170971" y="46114"/>
                  <a:pt x="214709" y="35634"/>
                  <a:pt x="259202" y="30072"/>
                </a:cubicBezTo>
                <a:cubicBezTo>
                  <a:pt x="499777" y="0"/>
                  <a:pt x="832058" y="26206"/>
                  <a:pt x="1029223" y="30072"/>
                </a:cubicBezTo>
                <a:cubicBezTo>
                  <a:pt x="1073339" y="34082"/>
                  <a:pt x="1117718" y="35838"/>
                  <a:pt x="1161571" y="42103"/>
                </a:cubicBezTo>
                <a:cubicBezTo>
                  <a:pt x="1174126" y="43897"/>
                  <a:pt x="1187113" y="47100"/>
                  <a:pt x="1197665" y="54135"/>
                </a:cubicBezTo>
                <a:cubicBezTo>
                  <a:pt x="1211823" y="63574"/>
                  <a:pt x="1223870" y="76384"/>
                  <a:pt x="1233760" y="90230"/>
                </a:cubicBezTo>
                <a:cubicBezTo>
                  <a:pt x="1244185" y="104825"/>
                  <a:pt x="1250758" y="121871"/>
                  <a:pt x="1257823" y="138356"/>
                </a:cubicBezTo>
                <a:cubicBezTo>
                  <a:pt x="1271304" y="169812"/>
                  <a:pt x="1271707" y="188648"/>
                  <a:pt x="1281886" y="222577"/>
                </a:cubicBezTo>
                <a:cubicBezTo>
                  <a:pt x="1289175" y="246872"/>
                  <a:pt x="1297929" y="270704"/>
                  <a:pt x="1305950" y="294767"/>
                </a:cubicBezTo>
                <a:lnTo>
                  <a:pt x="1317981" y="330861"/>
                </a:lnTo>
                <a:lnTo>
                  <a:pt x="1330013" y="366956"/>
                </a:lnTo>
                <a:cubicBezTo>
                  <a:pt x="1326002" y="495293"/>
                  <a:pt x="1328947" y="624036"/>
                  <a:pt x="1317981" y="751967"/>
                </a:cubicBezTo>
                <a:cubicBezTo>
                  <a:pt x="1316746" y="766374"/>
                  <a:pt x="1305209" y="779028"/>
                  <a:pt x="1293918" y="788061"/>
                </a:cubicBezTo>
                <a:cubicBezTo>
                  <a:pt x="1284015" y="795984"/>
                  <a:pt x="1269855" y="796082"/>
                  <a:pt x="1257823" y="800093"/>
                </a:cubicBezTo>
                <a:lnTo>
                  <a:pt x="126855" y="788061"/>
                </a:lnTo>
                <a:cubicBezTo>
                  <a:pt x="91296" y="787328"/>
                  <a:pt x="77351" y="762621"/>
                  <a:pt x="54665" y="739935"/>
                </a:cubicBezTo>
                <a:cubicBezTo>
                  <a:pt x="46644" y="715872"/>
                  <a:pt x="36753" y="692353"/>
                  <a:pt x="30602" y="667746"/>
                </a:cubicBezTo>
                <a:cubicBezTo>
                  <a:pt x="15495" y="607315"/>
                  <a:pt x="23800" y="635306"/>
                  <a:pt x="6539" y="583525"/>
                </a:cubicBezTo>
                <a:cubicBezTo>
                  <a:pt x="10550" y="419093"/>
                  <a:pt x="0" y="253659"/>
                  <a:pt x="18571" y="90230"/>
                </a:cubicBezTo>
                <a:cubicBezTo>
                  <a:pt x="20835" y="70306"/>
                  <a:pt x="46968" y="57722"/>
                  <a:pt x="66697" y="54135"/>
                </a:cubicBezTo>
                <a:cubicBezTo>
                  <a:pt x="94598" y="49062"/>
                  <a:pt x="116829" y="54135"/>
                  <a:pt x="126855" y="54135"/>
                </a:cubicBezTo>
                <a:close/>
              </a:path>
            </a:pathLst>
          </a:custGeom>
          <a:noFill/>
          <a:ln>
            <a:solidFill>
              <a:schemeClr val="accent6"/>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pt-PT"/>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Marcador de Posição de Conteúdo 2"/>
          <p:cNvSpPr>
            <a:spLocks noGrp="1"/>
          </p:cNvSpPr>
          <p:nvPr>
            <p:ph idx="4294967295"/>
          </p:nvPr>
        </p:nvSpPr>
        <p:spPr>
          <a:xfrm>
            <a:off x="676027" y="1412776"/>
            <a:ext cx="8072437" cy="4824536"/>
          </a:xfrm>
        </p:spPr>
        <p:txBody>
          <a:bodyPr/>
          <a:lstStyle/>
          <a:p>
            <a:pPr eaLnBrk="1" hangingPunct="1">
              <a:buNone/>
            </a:pPr>
            <a:r>
              <a:rPr lang="en-GB" sz="2000" dirty="0" smtClean="0"/>
              <a:t>Summary results of the added costs observed by shippers who supply their customers using the interconnection</a:t>
            </a:r>
          </a:p>
          <a:p>
            <a:pPr marL="0" indent="0" eaLnBrk="1" hangingPunct="1"/>
            <a:endParaRPr lang="en-GB" dirty="0" smtClean="0"/>
          </a:p>
          <a:p>
            <a:pPr marL="0" indent="0" eaLnBrk="1" hangingPunct="1"/>
            <a:endParaRPr lang="en-GB" dirty="0" smtClean="0"/>
          </a:p>
        </p:txBody>
      </p:sp>
      <p:pic>
        <p:nvPicPr>
          <p:cNvPr id="8" name="Imagem 7"/>
          <p:cNvPicPr/>
          <p:nvPr/>
        </p:nvPicPr>
        <p:blipFill>
          <a:blip r:embed="rId2" cstate="print"/>
          <a:srcRect/>
          <a:stretch>
            <a:fillRect/>
          </a:stretch>
        </p:blipFill>
        <p:spPr bwMode="auto">
          <a:xfrm>
            <a:off x="1835696" y="2060848"/>
            <a:ext cx="5532082" cy="2713065"/>
          </a:xfrm>
          <a:prstGeom prst="rect">
            <a:avLst/>
          </a:prstGeom>
          <a:noFill/>
          <a:ln w="9525">
            <a:noFill/>
            <a:miter lim="800000"/>
            <a:headEnd/>
            <a:tailEnd/>
          </a:ln>
        </p:spPr>
      </p:pic>
      <p:sp>
        <p:nvSpPr>
          <p:cNvPr id="9" name="Título 8"/>
          <p:cNvSpPr>
            <a:spLocks noGrp="1"/>
          </p:cNvSpPr>
          <p:nvPr>
            <p:ph type="title"/>
          </p:nvPr>
        </p:nvSpPr>
        <p:spPr>
          <a:xfrm>
            <a:off x="982663" y="771525"/>
            <a:ext cx="7837487" cy="569243"/>
          </a:xfrm>
        </p:spPr>
        <p:txBody>
          <a:bodyPr/>
          <a:lstStyle/>
          <a:p>
            <a:r>
              <a:rPr lang="en-GB" smtClean="0"/>
              <a:t>Summary results from the case studies</a:t>
            </a:r>
            <a:endParaRPr lang="en-GB"/>
          </a:p>
        </p:txBody>
      </p:sp>
      <p:sp>
        <p:nvSpPr>
          <p:cNvPr id="10" name="2 Marcador de contenido"/>
          <p:cNvSpPr txBox="1">
            <a:spLocks/>
          </p:cNvSpPr>
          <p:nvPr/>
        </p:nvSpPr>
        <p:spPr bwMode="gray">
          <a:xfrm>
            <a:off x="179512" y="4941169"/>
            <a:ext cx="8784976" cy="1944215"/>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marL="361950" lvl="2" indent="-271463" eaLnBrk="0" hangingPunct="0">
              <a:buClr>
                <a:srgbClr val="005BAB"/>
              </a:buClr>
              <a:buFont typeface="Arial" charset="0"/>
              <a:buChar char="•"/>
            </a:pPr>
            <a:r>
              <a:rPr kumimoji="0" lang="en-GB" sz="1800" b="0" i="0" u="none" strike="noStrike" kern="0" cap="none" spc="0" normalizeH="0" baseline="0" noProof="0" dirty="0" smtClean="0">
                <a:ln>
                  <a:noFill/>
                </a:ln>
                <a:solidFill>
                  <a:schemeClr val="tx1"/>
                </a:solidFill>
                <a:effectLst/>
                <a:uLnTx/>
                <a:uFillTx/>
                <a:latin typeface="+mn-lt"/>
                <a:ea typeface="ＭＳ Ｐゴシック" pitchFamily="-108" charset="-128"/>
                <a:cs typeface="Arial" charset="0"/>
              </a:rPr>
              <a:t>Importing</a:t>
            </a:r>
            <a:r>
              <a:rPr kumimoji="0" lang="en-GB" sz="1800" b="0" i="0" u="none" strike="noStrike" kern="0" cap="none" spc="0" normalizeH="0" noProof="0" dirty="0" smtClean="0">
                <a:ln>
                  <a:noFill/>
                </a:ln>
                <a:solidFill>
                  <a:schemeClr val="tx1"/>
                </a:solidFill>
                <a:effectLst/>
                <a:uLnTx/>
                <a:uFillTx/>
                <a:latin typeface="+mn-lt"/>
                <a:ea typeface="ＭＳ Ｐゴシック" pitchFamily="-108" charset="-128"/>
                <a:cs typeface="Arial" charset="0"/>
              </a:rPr>
              <a:t> gas through the neighbouring country represents always an added </a:t>
            </a:r>
            <a:r>
              <a:rPr lang="en-GB" kern="0" dirty="0" smtClean="0">
                <a:ea typeface="ＭＳ Ｐゴシック" pitchFamily="-108" charset="-128"/>
                <a:cs typeface="Arial" charset="0"/>
              </a:rPr>
              <a:t>transmission </a:t>
            </a:r>
            <a:r>
              <a:rPr kumimoji="0" lang="en-GB" sz="1800" b="0" i="0" u="none" strike="noStrike" kern="0" cap="none" spc="0" normalizeH="0" noProof="0" dirty="0" smtClean="0">
                <a:ln>
                  <a:noFill/>
                </a:ln>
                <a:solidFill>
                  <a:schemeClr val="tx1"/>
                </a:solidFill>
                <a:effectLst/>
                <a:uLnTx/>
                <a:uFillTx/>
                <a:latin typeface="+mn-lt"/>
                <a:ea typeface="ＭＳ Ｐゴシック" pitchFamily="-108" charset="-128"/>
                <a:cs typeface="Arial" charset="0"/>
              </a:rPr>
              <a:t>cost</a:t>
            </a:r>
          </a:p>
          <a:p>
            <a:pPr marL="361950" lvl="2" indent="-271463" eaLnBrk="0" hangingPunct="0">
              <a:buClr>
                <a:srgbClr val="005BAB"/>
              </a:buClr>
              <a:buFont typeface="Arial" charset="0"/>
              <a:buChar char="•"/>
            </a:pPr>
            <a:r>
              <a:rPr lang="en-GB" kern="0" noProof="0" dirty="0" smtClean="0">
                <a:latin typeface="+mn-lt"/>
                <a:ea typeface="ＭＳ Ｐゴシック" pitchFamily="-108" charset="-128"/>
                <a:cs typeface="Arial" charset="0"/>
              </a:rPr>
              <a:t>The added cost depends on the consumption profile (capacity price)</a:t>
            </a:r>
          </a:p>
          <a:p>
            <a:pPr marL="361950" lvl="2" indent="-271463" eaLnBrk="0" hangingPunct="0">
              <a:buClr>
                <a:srgbClr val="005BAB"/>
              </a:buClr>
              <a:buFont typeface="Arial" charset="0"/>
              <a:buChar char="•"/>
            </a:pPr>
            <a:r>
              <a:rPr lang="en-GB" kern="0" dirty="0" smtClean="0">
                <a:latin typeface="+mn-lt"/>
                <a:ea typeface="ＭＳ Ｐゴシック" pitchFamily="-108" charset="-128"/>
                <a:cs typeface="Arial" charset="0"/>
              </a:rPr>
              <a:t>LNG regasification costs can either contribute to lower or raise the added costs since average regasification cost is lower in PT (for the case studies)</a:t>
            </a:r>
            <a:endParaRPr lang="en-GB" kern="0" noProof="0" dirty="0" smtClean="0">
              <a:latin typeface="+mn-lt"/>
              <a:ea typeface="ＭＳ Ｐゴシック" pitchFamily="-108" charset="-128"/>
              <a:cs typeface="Arial" charset="0"/>
            </a:endParaRPr>
          </a:p>
          <a:p>
            <a:pPr marL="361950" lvl="2" indent="-271463" eaLnBrk="0" hangingPunct="0">
              <a:buClr>
                <a:srgbClr val="005BAB"/>
              </a:buClr>
              <a:buFont typeface="Arial" charset="0"/>
              <a:buChar char="•"/>
            </a:pPr>
            <a:r>
              <a:rPr kumimoji="0" lang="en-GB" sz="1800" b="0" i="0" u="none" strike="noStrike" kern="0" cap="none" spc="0" normalizeH="0" baseline="0" noProof="0" dirty="0" smtClean="0">
                <a:ln>
                  <a:noFill/>
                </a:ln>
                <a:solidFill>
                  <a:schemeClr val="tx1"/>
                </a:solidFill>
                <a:effectLst/>
                <a:uLnTx/>
                <a:uFillTx/>
                <a:latin typeface="+mn-lt"/>
                <a:ea typeface="ＭＳ Ｐゴシック" pitchFamily="-108" charset="-128"/>
                <a:cs typeface="Arial" charset="0"/>
              </a:rPr>
              <a:t>% Impact</a:t>
            </a:r>
            <a:r>
              <a:rPr kumimoji="0" lang="en-GB" sz="1800" b="0" i="0" u="none" strike="noStrike" kern="0" cap="none" spc="0" normalizeH="0" noProof="0" dirty="0" smtClean="0">
                <a:ln>
                  <a:noFill/>
                </a:ln>
                <a:solidFill>
                  <a:schemeClr val="tx1"/>
                </a:solidFill>
                <a:effectLst/>
                <a:uLnTx/>
                <a:uFillTx/>
                <a:latin typeface="+mn-lt"/>
                <a:ea typeface="ＭＳ Ｐゴシック" pitchFamily="-108" charset="-128"/>
                <a:cs typeface="Arial" charset="0"/>
              </a:rPr>
              <a:t> on total grid access prices depends on exit tariff prices in each country</a:t>
            </a:r>
            <a:endParaRPr kumimoji="0" lang="en-GB" sz="1800" b="0" i="0" u="none" strike="noStrike" kern="0" cap="none" spc="0" normalizeH="0" baseline="0" noProof="0" dirty="0" smtClean="0">
              <a:ln>
                <a:noFill/>
              </a:ln>
              <a:solidFill>
                <a:schemeClr val="tx1"/>
              </a:solidFill>
              <a:effectLst/>
              <a:uLnTx/>
              <a:uFillTx/>
              <a:latin typeface="+mn-lt"/>
              <a:ea typeface="ＭＳ Ｐゴシック" pitchFamily="-108" charset="-128"/>
              <a:cs typeface="Arial" charset="0"/>
            </a:endParaRPr>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a:xfrm>
            <a:off x="982663" y="771525"/>
            <a:ext cx="7837487" cy="569243"/>
          </a:xfrm>
        </p:spPr>
        <p:txBody>
          <a:bodyPr/>
          <a:lstStyle/>
          <a:p>
            <a:r>
              <a:rPr lang="en-GB" dirty="0" smtClean="0"/>
              <a:t>Main conclusions</a:t>
            </a:r>
          </a:p>
        </p:txBody>
      </p:sp>
      <p:sp>
        <p:nvSpPr>
          <p:cNvPr id="6147" name="2 Marcador de contenido"/>
          <p:cNvSpPr>
            <a:spLocks noGrp="1"/>
          </p:cNvSpPr>
          <p:nvPr>
            <p:ph idx="4294967295"/>
          </p:nvPr>
        </p:nvSpPr>
        <p:spPr>
          <a:xfrm>
            <a:off x="467544" y="1571625"/>
            <a:ext cx="8208912" cy="4953719"/>
          </a:xfrm>
        </p:spPr>
        <p:txBody>
          <a:bodyPr/>
          <a:lstStyle/>
          <a:p>
            <a:pPr marL="355600" indent="0">
              <a:spcBef>
                <a:spcPts val="1200"/>
              </a:spcBef>
              <a:buNone/>
            </a:pPr>
            <a:endParaRPr lang="en-US" sz="2200" b="1" dirty="0" smtClean="0">
              <a:cs typeface="Arial" charset="0"/>
            </a:endParaRPr>
          </a:p>
          <a:p>
            <a:pPr marL="355600" indent="0">
              <a:spcBef>
                <a:spcPts val="1200"/>
              </a:spcBef>
              <a:buNone/>
            </a:pPr>
            <a:r>
              <a:rPr lang="en-US" sz="2200" b="1" dirty="0" smtClean="0">
                <a:cs typeface="Arial" charset="0"/>
              </a:rPr>
              <a:t>Access costs are higher when the transmission system of the </a:t>
            </a:r>
            <a:r>
              <a:rPr lang="en-US" sz="2200" b="1" dirty="0" err="1" smtClean="0">
                <a:cs typeface="Arial" charset="0"/>
              </a:rPr>
              <a:t>neighbour</a:t>
            </a:r>
            <a:r>
              <a:rPr lang="en-US" sz="2200" b="1" dirty="0" smtClean="0">
                <a:cs typeface="Arial" charset="0"/>
              </a:rPr>
              <a:t> country is used, partly due to the cost for the use of its transmission system and also because of the cross border tariffs are not harmonized in both systems</a:t>
            </a:r>
            <a:endParaRPr lang="en-GB" sz="2200" b="1" dirty="0" smtClean="0">
              <a:cs typeface="Arial" charset="0"/>
            </a:endParaRPr>
          </a:p>
          <a:p>
            <a:pPr marL="857250" lvl="1" indent="-457200">
              <a:spcBef>
                <a:spcPts val="1200"/>
              </a:spcBef>
              <a:buFontTx/>
              <a:buAutoNum type="arabicPeriod"/>
            </a:pPr>
            <a:endParaRPr lang="en-GB" sz="2000" dirty="0" smtClean="0">
              <a:cs typeface="Arial" charset="0"/>
            </a:endParaRPr>
          </a:p>
          <a:p>
            <a:pPr marL="1076325" lvl="1" indent="-676275">
              <a:spcBef>
                <a:spcPts val="1200"/>
              </a:spcBef>
              <a:buNone/>
              <a:tabLst>
                <a:tab pos="1076325" algn="l"/>
              </a:tabLst>
            </a:pPr>
            <a:r>
              <a:rPr lang="en-GB" sz="2000" dirty="0" smtClean="0">
                <a:cs typeface="Arial" charset="0"/>
              </a:rPr>
              <a:t>Note: Parallel development of harmonized CAM in SP-PT border will help much in establishing convergent and coherent pricing and allocation of capacity at interconnections</a:t>
            </a:r>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a:xfrm>
            <a:off x="982663" y="771525"/>
            <a:ext cx="7837487" cy="641251"/>
          </a:xfrm>
        </p:spPr>
        <p:txBody>
          <a:bodyPr/>
          <a:lstStyle/>
          <a:p>
            <a:r>
              <a:rPr lang="en-US" dirty="0" smtClean="0"/>
              <a:t>Harmonization of cross border tariffs</a:t>
            </a:r>
            <a:endParaRPr lang="en-GB" dirty="0" smtClean="0"/>
          </a:p>
        </p:txBody>
      </p:sp>
      <p:sp>
        <p:nvSpPr>
          <p:cNvPr id="5123" name="2 Marcador de contenido"/>
          <p:cNvSpPr>
            <a:spLocks noGrp="1"/>
          </p:cNvSpPr>
          <p:nvPr>
            <p:ph idx="4294967295"/>
          </p:nvPr>
        </p:nvSpPr>
        <p:spPr>
          <a:xfrm>
            <a:off x="179512" y="1484312"/>
            <a:ext cx="8784976" cy="5113039"/>
          </a:xfrm>
        </p:spPr>
        <p:txBody>
          <a:bodyPr/>
          <a:lstStyle/>
          <a:p>
            <a:pPr>
              <a:buNone/>
            </a:pPr>
            <a:r>
              <a:rPr lang="en-GB" sz="2400" b="1" dirty="0" smtClean="0"/>
              <a:t>CBT are a particular case of gas network tariff</a:t>
            </a:r>
          </a:p>
          <a:p>
            <a:pPr marL="742950" lvl="2" indent="-342900"/>
            <a:r>
              <a:rPr lang="en-GB" sz="1800" dirty="0" smtClean="0">
                <a:cs typeface="Arial" charset="0"/>
              </a:rPr>
              <a:t>Should comply at least with the same principles recommended for the development of the gas network tariff</a:t>
            </a:r>
          </a:p>
          <a:p>
            <a:pPr marL="742950" lvl="2" indent="-342900"/>
            <a:r>
              <a:rPr lang="en-GB" sz="1800" dirty="0" smtClean="0">
                <a:cs typeface="Arial" charset="0"/>
              </a:rPr>
              <a:t>According </a:t>
            </a:r>
            <a:r>
              <a:rPr lang="en-US" sz="1800" dirty="0" smtClean="0">
                <a:cs typeface="Arial" charset="0"/>
              </a:rPr>
              <a:t>to the Gas Directive 2009/73/CE, the European Gas Regulation 715/2009, the European Working Group for Tariffs and the recommendations by the Council of European Energy Regulators, tariffs or charges for the use of the gas transmission network should comply with the following principles:</a:t>
            </a:r>
          </a:p>
          <a:p>
            <a:pPr marL="1150938" lvl="3" indent="-342900"/>
            <a:r>
              <a:rPr lang="en-US" sz="1600" dirty="0" smtClean="0">
                <a:cs typeface="Arial" charset="0"/>
              </a:rPr>
              <a:t>Cost recovery and cost reflectivity</a:t>
            </a:r>
          </a:p>
          <a:p>
            <a:pPr marL="1150938" lvl="3" indent="-342900"/>
            <a:r>
              <a:rPr lang="en-US" sz="1600" dirty="0" smtClean="0">
                <a:cs typeface="Arial" charset="0"/>
              </a:rPr>
              <a:t>Facilitate efficient gas trade, hub development and market liquidity</a:t>
            </a:r>
          </a:p>
          <a:p>
            <a:pPr marL="1150938" lvl="3" indent="-342900"/>
            <a:r>
              <a:rPr lang="en-US" sz="1600" dirty="0" smtClean="0">
                <a:cs typeface="Arial" charset="0"/>
              </a:rPr>
              <a:t>Non discriminatory</a:t>
            </a:r>
          </a:p>
          <a:p>
            <a:pPr marL="1150938" lvl="3" indent="-342900"/>
            <a:r>
              <a:rPr lang="en-US" sz="1600" dirty="0" smtClean="0">
                <a:cs typeface="Arial" charset="0"/>
              </a:rPr>
              <a:t>Ensure high levels of transparency</a:t>
            </a:r>
          </a:p>
          <a:p>
            <a:pPr marL="1150938" lvl="3" indent="-342900"/>
            <a:r>
              <a:rPr lang="en-US" sz="1600" dirty="0" smtClean="0">
                <a:cs typeface="Arial" charset="0"/>
              </a:rPr>
              <a:t>Adaptability to the specificities of the network</a:t>
            </a:r>
          </a:p>
          <a:p>
            <a:pPr marL="1150938" lvl="3" indent="-342900"/>
            <a:r>
              <a:rPr lang="en-US" sz="1600" dirty="0" smtClean="0">
                <a:cs typeface="Arial" charset="0"/>
              </a:rPr>
              <a:t>ensure that  any differences in tariff conditions applied to different customers for similar services should reflect underlying costs.</a:t>
            </a:r>
            <a:endParaRPr lang="en-GB" sz="1600" dirty="0" smtClean="0">
              <a:cs typeface="Arial" charset="0"/>
            </a:endParaRPr>
          </a:p>
          <a:p>
            <a:pPr>
              <a:buNone/>
            </a:pPr>
            <a:r>
              <a:rPr lang="en-GB" sz="2400" b="1" dirty="0" smtClean="0"/>
              <a:t>Coherence check with the Target Model and the FGs under discussion</a:t>
            </a:r>
          </a:p>
          <a:p>
            <a:pPr marL="742950" lvl="2" indent="-342900"/>
            <a:r>
              <a:rPr lang="en-GB" sz="1800" dirty="0" smtClean="0">
                <a:cs typeface="Arial" charset="0"/>
              </a:rPr>
              <a:t>Study establishes the baseline on CBT (present situation)</a:t>
            </a:r>
          </a:p>
          <a:p>
            <a:pPr marL="742950" lvl="2" indent="-342900"/>
            <a:r>
              <a:rPr lang="en-GB" sz="1800" dirty="0" smtClean="0">
                <a:cs typeface="Arial" charset="0"/>
              </a:rPr>
              <a:t>Stakeholder views are welcome designing target scenario &amp; interim steps</a:t>
            </a:r>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2_Office Theme">
  <a:themeElements>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fontScheme name="2_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fontScheme name="2_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E68D7376B12CD47B18A3462DECE8A54" ma:contentTypeVersion="21" ma:contentTypeDescription="Create a new document." ma:contentTypeScope="" ma:versionID="778bb968f0e364ab37f1df6639c2c7a9">
  <xsd:schema xmlns:xsd="http://www.w3.org/2001/XMLSchema" xmlns:xs="http://www.w3.org/2001/XMLSchema" xmlns:p="http://schemas.microsoft.com/office/2006/metadata/properties" xmlns:ns2="985daa2e-53d8-4475-82b8-9c7d25324e34" targetNamespace="http://schemas.microsoft.com/office/2006/metadata/properties" ma:root="true" ma:fieldsID="87577735a49fbbb1e880d92c7652797e"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ACER-2015-17296</_dlc_DocId>
    <_dlc_DocIdUrl xmlns="985daa2e-53d8-4475-82b8-9c7d25324e34">
      <Url>http://s-do-prod-ap/en/Gas/Regional_%20Intiatives/South_GRI/Meetings/SG%20Meetings/15th_Stakeholders_Group_meeting_for_the_region_South/_layouts/DocIdRedir.aspx?ID=ACER-2015-17296</Url>
      <Description>ACER-2015-17296</Description>
    </_dlc_DocIdUrl>
    <ACER_Abstract xmlns="985daa2e-53d8-4475-82b8-9c7d25324e34" xsi:nil="true"/>
  </documentManagement>
</p:properties>
</file>

<file path=customXml/itemProps1.xml><?xml version="1.0" encoding="utf-8"?>
<ds:datastoreItem xmlns:ds="http://schemas.openxmlformats.org/officeDocument/2006/customXml" ds:itemID="{5289AC68-FD95-4FE0-991D-9B0F4E1C39C7}"/>
</file>

<file path=customXml/itemProps2.xml><?xml version="1.0" encoding="utf-8"?>
<ds:datastoreItem xmlns:ds="http://schemas.openxmlformats.org/officeDocument/2006/customXml" ds:itemID="{D7AB9A19-BF7E-4CBA-AF52-AB22963924DB}"/>
</file>

<file path=customXml/itemProps3.xml><?xml version="1.0" encoding="utf-8"?>
<ds:datastoreItem xmlns:ds="http://schemas.openxmlformats.org/officeDocument/2006/customXml" ds:itemID="{A4168E62-38D1-4292-A5DE-DFD5B5F1E48A}"/>
</file>

<file path=customXml/itemProps4.xml><?xml version="1.0" encoding="utf-8"?>
<ds:datastoreItem xmlns:ds="http://schemas.openxmlformats.org/officeDocument/2006/customXml" ds:itemID="{B9915B30-CBFD-40D8-8E4B-4EF2579E894A}"/>
</file>

<file path=docProps/app.xml><?xml version="1.0" encoding="utf-8"?>
<Properties xmlns="http://schemas.openxmlformats.org/officeDocument/2006/extended-properties" xmlns:vt="http://schemas.openxmlformats.org/officeDocument/2006/docPropsVTypes">
  <Template/>
  <TotalTime>6228</TotalTime>
  <Words>1099</Words>
  <Application>Microsoft Office PowerPoint</Application>
  <PresentationFormat>Apresentação no Ecrã (4:3)</PresentationFormat>
  <Paragraphs>116</Paragraphs>
  <Slides>14</Slides>
  <Notes>0</Notes>
  <HiddenSlides>0</HiddenSlides>
  <MMClips>0</MMClips>
  <ScaleCrop>false</ScaleCrop>
  <HeadingPairs>
    <vt:vector size="4" baseType="variant">
      <vt:variant>
        <vt:lpstr>Tema</vt:lpstr>
      </vt:variant>
      <vt:variant>
        <vt:i4>2</vt:i4>
      </vt:variant>
      <vt:variant>
        <vt:lpstr>Títulos dos diapositivos</vt:lpstr>
      </vt:variant>
      <vt:variant>
        <vt:i4>14</vt:i4>
      </vt:variant>
    </vt:vector>
  </HeadingPairs>
  <TitlesOfParts>
    <vt:vector size="16" baseType="lpstr">
      <vt:lpstr>2_Office Theme</vt:lpstr>
      <vt:lpstr>3_Office Theme</vt:lpstr>
      <vt:lpstr>Diapositivo 1</vt:lpstr>
      <vt:lpstr>Consulta Pública sobre harmonização das tarifas de interligação de gás natural entre Portugal e Espanha</vt:lpstr>
      <vt:lpstr>Consulta Pública sobre harmonização das tarifas de interligação de gás natural entre Portugal e Espanha</vt:lpstr>
      <vt:lpstr>Case study methodology</vt:lpstr>
      <vt:lpstr>Consulta Pública sobre harmonização das tarifas de interligação de gás natural entre Portugal e Espanha</vt:lpstr>
      <vt:lpstr>Consulta Pública sobre harmonização das tarifas de interligação de gás natural entre Portugal e Espanha</vt:lpstr>
      <vt:lpstr>Summary results from the case studies</vt:lpstr>
      <vt:lpstr>Main conclusions</vt:lpstr>
      <vt:lpstr>Harmonization of cross border tariffs</vt:lpstr>
      <vt:lpstr>Building blocks approach to market integration</vt:lpstr>
      <vt:lpstr>Consulta Pública sobre harmonização das tarifas de interligação de gás natural entre Portugal e Espanha</vt:lpstr>
      <vt:lpstr>Consulta Pública sobre harmonização das tarifas de interligação de gás natural entre Portugal e Espanha</vt:lpstr>
      <vt:lpstr>Consulta Pública sobre harmonização das tarifas de interligação de gás natural entre Portugal e Espanha</vt:lpstr>
      <vt:lpstr>Next steps</vt:lpstr>
    </vt:vector>
  </TitlesOfParts>
  <Manager>Fabien DONGRADI</Manager>
  <Company>Mostra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DG TREN</dc:title>
  <dc:subject>NEW GUIDELINES</dc:subject>
  <dc:creator>Kathy</dc:creator>
  <cp:lastModifiedBy>Paulo Oliveira</cp:lastModifiedBy>
  <cp:revision>381</cp:revision>
  <dcterms:created xsi:type="dcterms:W3CDTF">2011-02-12T14:33:43Z</dcterms:created>
  <dcterms:modified xsi:type="dcterms:W3CDTF">2012-02-06T09:53:08Z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0x010100AE68D7376B12CD47B18A3462DECE8A54</vt:lpwstr>
  </property>
  <property fmtid="{D5CDD505-2E9C-101B-9397-08002B2CF9AE}" pid="3" name="_dlc_DocIdItemGuid">
    <vt:lpwstr>ecb9af97-4cd9-4940-9011-d629ff6186a6</vt:lpwstr>
  </property>
</Properties>
</file>